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52" r:id="rId1"/>
  </p:sldMasterIdLst>
  <p:notesMasterIdLst>
    <p:notesMasterId r:id="rId17"/>
  </p:notesMasterIdLst>
  <p:sldIdLst>
    <p:sldId id="256" r:id="rId2"/>
    <p:sldId id="314" r:id="rId3"/>
    <p:sldId id="261" r:id="rId4"/>
    <p:sldId id="294" r:id="rId5"/>
    <p:sldId id="303" r:id="rId6"/>
    <p:sldId id="304" r:id="rId7"/>
    <p:sldId id="313" r:id="rId8"/>
    <p:sldId id="307" r:id="rId9"/>
    <p:sldId id="297" r:id="rId10"/>
    <p:sldId id="298" r:id="rId11"/>
    <p:sldId id="299" r:id="rId12"/>
    <p:sldId id="308" r:id="rId13"/>
    <p:sldId id="309" r:id="rId14"/>
    <p:sldId id="301" r:id="rId15"/>
    <p:sldId id="311" r:id="rId16"/>
  </p:sldIdLst>
  <p:sldSz cx="9144000" cy="5143500" type="screen16x9"/>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2421" autoAdjust="0"/>
  </p:normalViewPr>
  <p:slideViewPr>
    <p:cSldViewPr snapToGrid="0">
      <p:cViewPr varScale="1">
        <p:scale>
          <a:sx n="67" d="100"/>
          <a:sy n="67" d="100"/>
        </p:scale>
        <p:origin x="1014" y="54"/>
      </p:cViewPr>
      <p:guideLst/>
    </p:cSldViewPr>
  </p:slideViewPr>
  <p:outlineViewPr>
    <p:cViewPr>
      <p:scale>
        <a:sx n="33" d="100"/>
        <a:sy n="33" d="100"/>
      </p:scale>
      <p:origin x="0" y="-288"/>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90111139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93208911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300425404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98755052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202394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15255896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78710749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51658830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2787625" y="1991825"/>
            <a:ext cx="3572100" cy="11598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extLst>
      <p:ext uri="{BB962C8B-B14F-4D97-AF65-F5344CB8AC3E}">
        <p14:creationId xmlns:p14="http://schemas.microsoft.com/office/powerpoint/2010/main" val="3507758441"/>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26101861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9610595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33605113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43967864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220814091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229526289"/>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14078928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50973581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2/21/2024</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ctr" rtl="0">
              <a:spcBef>
                <a:spcPts val="0"/>
              </a:spcBef>
              <a:spcAft>
                <a:spcPts val="0"/>
              </a:spcAft>
              <a:buNone/>
            </a:pPr>
            <a:fld id="{00000000-1234-1234-1234-123412341234}" type="slidenum">
              <a:rPr lang="en-GB" smtClean="0"/>
              <a:t>‹#›</a:t>
            </a:fld>
            <a:endParaRPr lang="en-GB" dirty="0"/>
          </a:p>
        </p:txBody>
      </p:sp>
    </p:spTree>
    <p:extLst>
      <p:ext uri="{BB962C8B-B14F-4D97-AF65-F5344CB8AC3E}">
        <p14:creationId xmlns:p14="http://schemas.microsoft.com/office/powerpoint/2010/main" val="311140188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 id="2147483668" r:id="rId16"/>
    <p:sldLayoutId id="2147483669" r:id="rId17"/>
  </p:sldLayoutIdLst>
  <p:transition>
    <p:fade thruBlk="1"/>
  </p:transition>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dkgtexas.org/"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hyperlink" Target="mailto:dawnbroadway@netscape.net" TargetMode="External"/><Relationship Id="rId2" Type="http://schemas.openxmlformats.org/officeDocument/2006/relationships/hyperlink" Target="mailto:Linnea5609@gmail,.com" TargetMode="Externa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4"/>
          <p:cNvSpPr txBox="1">
            <a:spLocks noGrp="1"/>
          </p:cNvSpPr>
          <p:nvPr>
            <p:ph type="ctrTitle"/>
          </p:nvPr>
        </p:nvSpPr>
        <p:spPr>
          <a:xfrm>
            <a:off x="3513771" y="920073"/>
            <a:ext cx="3552730" cy="2717260"/>
          </a:xfrm>
          <a:prstGeom prst="rect">
            <a:avLst/>
          </a:prstGeom>
        </p:spPr>
        <p:txBody>
          <a:bodyPr spcFirstLastPara="1" wrap="square" lIns="0" tIns="0" rIns="0" bIns="0" anchor="ctr" anchorCtr="0">
            <a:noAutofit/>
          </a:bodyPr>
          <a:lstStyle/>
          <a:p>
            <a:pPr marL="0" lvl="0" indent="0" algn="ctr" rtl="0">
              <a:spcBef>
                <a:spcPts val="0"/>
              </a:spcBef>
              <a:spcAft>
                <a:spcPts val="1200"/>
              </a:spcAft>
              <a:buNone/>
            </a:pPr>
            <a:br>
              <a:rPr lang="en-GB" sz="2800" b="1" dirty="0">
                <a:solidFill>
                  <a:schemeClr val="tx1"/>
                </a:solidFill>
                <a:latin typeface="Ink Free" panose="03080402000500000000" pitchFamily="66" charset="0"/>
              </a:rPr>
            </a:br>
            <a:r>
              <a:rPr lang="en-GB" sz="4400" b="1" dirty="0">
                <a:solidFill>
                  <a:schemeClr val="tx1"/>
                </a:solidFill>
              </a:rPr>
              <a:t>Chapter</a:t>
            </a:r>
            <a:br>
              <a:rPr lang="en-GB" sz="4400" b="1" dirty="0">
                <a:solidFill>
                  <a:schemeClr val="tx1"/>
                </a:solidFill>
              </a:rPr>
            </a:br>
            <a:r>
              <a:rPr lang="en-GB" sz="4400" b="1" dirty="0">
                <a:solidFill>
                  <a:schemeClr val="tx1"/>
                </a:solidFill>
              </a:rPr>
              <a:t>Archives</a:t>
            </a:r>
            <a:br>
              <a:rPr lang="en-GB" sz="4400" b="1" dirty="0">
                <a:solidFill>
                  <a:schemeClr val="tx1"/>
                </a:solidFill>
              </a:rPr>
            </a:br>
            <a:r>
              <a:rPr lang="en-GB" sz="4400" b="1" dirty="0">
                <a:solidFill>
                  <a:schemeClr val="tx1"/>
                </a:solidFill>
              </a:rPr>
              <a:t>2023 - 2025</a:t>
            </a:r>
            <a:endParaRPr sz="4400" b="1" dirty="0">
              <a:solidFill>
                <a:schemeClr val="tx1"/>
              </a:solidFill>
            </a:endParaRPr>
          </a:p>
        </p:txBody>
      </p:sp>
      <p:pic>
        <p:nvPicPr>
          <p:cNvPr id="5" name="Picture 4" descr="A red hot air balloon with a banner&#10;&#10;Description automatically generated">
            <a:extLst>
              <a:ext uri="{FF2B5EF4-FFF2-40B4-BE49-F238E27FC236}">
                <a16:creationId xmlns:a16="http://schemas.microsoft.com/office/drawing/2014/main" id="{DD32D483-B809-AED6-DE7B-602D484412FF}"/>
              </a:ext>
            </a:extLst>
          </p:cNvPr>
          <p:cNvPicPr>
            <a:picLocks noChangeAspect="1"/>
          </p:cNvPicPr>
          <p:nvPr/>
        </p:nvPicPr>
        <p:blipFill>
          <a:blip r:embed="rId3"/>
          <a:stretch>
            <a:fillRect/>
          </a:stretch>
        </p:blipFill>
        <p:spPr>
          <a:xfrm>
            <a:off x="373864" y="1714499"/>
            <a:ext cx="2918906" cy="3157537"/>
          </a:xfrm>
          <a:prstGeom prst="rect">
            <a:avLst/>
          </a:prstGeom>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948548" y="0"/>
            <a:ext cx="6680977" cy="4893647"/>
          </a:xfrm>
          <a:prstGeom prst="rect">
            <a:avLst/>
          </a:prstGeom>
          <a:noFill/>
        </p:spPr>
        <p:txBody>
          <a:bodyPr wrap="square" rtlCol="0">
            <a:spAutoFit/>
          </a:bodyPr>
          <a:lstStyle/>
          <a:p>
            <a:pPr algn="ctr"/>
            <a:r>
              <a:rPr lang="en-US" sz="3200" b="1" dirty="0">
                <a:solidFill>
                  <a:srgbClr val="002060"/>
                </a:solidFill>
              </a:rPr>
              <a:t>Records and Record Keeping – </a:t>
            </a:r>
            <a:r>
              <a:rPr lang="en-US" sz="2400" b="1" dirty="0">
                <a:solidFill>
                  <a:srgbClr val="002060"/>
                </a:solidFill>
              </a:rPr>
              <a:t>The chapter Archives chair may request a list of the Chapter Histories and Yearbooks that have been turned into state by contacting the TSO Archives Committee Chair and attempting to find missing documents.</a:t>
            </a:r>
          </a:p>
          <a:p>
            <a:endParaRPr lang="en-US" sz="2000" b="1" dirty="0">
              <a:solidFill>
                <a:srgbClr val="0070C0"/>
              </a:solidFill>
            </a:endParaRPr>
          </a:p>
          <a:p>
            <a:pPr marL="457200" indent="-457200">
              <a:buAutoNum type="arabicPeriod"/>
            </a:pPr>
            <a:r>
              <a:rPr lang="en-US" sz="2800" dirty="0">
                <a:solidFill>
                  <a:schemeClr val="tx1"/>
                </a:solidFill>
              </a:rPr>
              <a:t>If some chapter histories are missing, ask those former presidents to submit or write the history of their biennium; the histories may be in outline or summary form.</a:t>
            </a:r>
          </a:p>
        </p:txBody>
      </p:sp>
      <p:pic>
        <p:nvPicPr>
          <p:cNvPr id="3" name="Picture 2" descr="A red hot air balloon with a banner&#10;&#10;Description automatically generated">
            <a:extLst>
              <a:ext uri="{FF2B5EF4-FFF2-40B4-BE49-F238E27FC236}">
                <a16:creationId xmlns:a16="http://schemas.microsoft.com/office/drawing/2014/main" id="{FCEDF907-CB3E-C010-7392-CED779361EE3}"/>
              </a:ext>
            </a:extLst>
          </p:cNvPr>
          <p:cNvPicPr>
            <a:picLocks noChangeAspect="1"/>
          </p:cNvPicPr>
          <p:nvPr/>
        </p:nvPicPr>
        <p:blipFill>
          <a:blip r:embed="rId3"/>
          <a:stretch>
            <a:fillRect/>
          </a:stretch>
        </p:blipFill>
        <p:spPr>
          <a:xfrm>
            <a:off x="411195" y="3795195"/>
            <a:ext cx="1074706" cy="1162567"/>
          </a:xfrm>
          <a:prstGeom prst="rect">
            <a:avLst/>
          </a:prstGeom>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3" name="TextBox 2">
            <a:extLst>
              <a:ext uri="{FF2B5EF4-FFF2-40B4-BE49-F238E27FC236}">
                <a16:creationId xmlns:a16="http://schemas.microsoft.com/office/drawing/2014/main" id="{97F9221E-0019-5818-3611-DA39C22395AD}"/>
              </a:ext>
            </a:extLst>
          </p:cNvPr>
          <p:cNvSpPr txBox="1"/>
          <p:nvPr/>
        </p:nvSpPr>
        <p:spPr>
          <a:xfrm>
            <a:off x="985838" y="564267"/>
            <a:ext cx="6643687" cy="3970318"/>
          </a:xfrm>
          <a:prstGeom prst="rect">
            <a:avLst/>
          </a:prstGeom>
          <a:noFill/>
        </p:spPr>
        <p:txBody>
          <a:bodyPr wrap="square">
            <a:spAutoFit/>
          </a:bodyPr>
          <a:lstStyle/>
          <a:p>
            <a:r>
              <a:rPr lang="en-US" sz="2800" dirty="0"/>
              <a:t>NOTE: </a:t>
            </a:r>
          </a:p>
          <a:p>
            <a:r>
              <a:rPr lang="en-US" sz="2800" dirty="0"/>
              <a:t>If a past president of a missing history is not available, the chapter Archive chair, or the chapter president’s designee, should use minutes, newsletters, yearbooks, newspaper clippings, photographs, committee chairs, and executive board if needed  to complete t the chapter history.</a:t>
            </a:r>
          </a:p>
        </p:txBody>
      </p:sp>
      <p:pic>
        <p:nvPicPr>
          <p:cNvPr id="6" name="Picture 5" descr="A red hot air balloon with a banner&#10;&#10;Description automatically generated">
            <a:extLst>
              <a:ext uri="{FF2B5EF4-FFF2-40B4-BE49-F238E27FC236}">
                <a16:creationId xmlns:a16="http://schemas.microsoft.com/office/drawing/2014/main" id="{CA815FCC-A19F-E126-8322-1706B2DCF3EB}"/>
              </a:ext>
            </a:extLst>
          </p:cNvPr>
          <p:cNvPicPr>
            <a:picLocks noChangeAspect="1"/>
          </p:cNvPicPr>
          <p:nvPr/>
        </p:nvPicPr>
        <p:blipFill>
          <a:blip r:embed="rId3"/>
          <a:stretch>
            <a:fillRect/>
          </a:stretch>
        </p:blipFill>
        <p:spPr>
          <a:xfrm>
            <a:off x="362207" y="4077438"/>
            <a:ext cx="838608" cy="907167"/>
          </a:xfrm>
          <a:prstGeom prst="rect">
            <a:avLst/>
          </a:prstGeom>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1144661" y="1140589"/>
            <a:ext cx="6468055" cy="2862322"/>
          </a:xfrm>
          <a:prstGeom prst="rect">
            <a:avLst/>
          </a:prstGeom>
          <a:noFill/>
        </p:spPr>
        <p:txBody>
          <a:bodyPr wrap="square" rtlCol="0">
            <a:spAutoFit/>
          </a:bodyPr>
          <a:lstStyle/>
          <a:p>
            <a:pPr marL="457200" indent="-457200">
              <a:buAutoNum type="arabicPeriod"/>
            </a:pPr>
            <a:endParaRPr lang="en-US" sz="2000" dirty="0">
              <a:solidFill>
                <a:schemeClr val="tx1"/>
              </a:solidFill>
            </a:endParaRPr>
          </a:p>
          <a:p>
            <a:r>
              <a:rPr lang="en-US" sz="2800" dirty="0">
                <a:solidFill>
                  <a:schemeClr val="tx1"/>
                </a:solidFill>
              </a:rPr>
              <a:t>2.  If yearbooks are missing, ask chapter members to look and find them for your chapter archives. They may be digitized for submission.</a:t>
            </a:r>
          </a:p>
          <a:p>
            <a:endParaRPr lang="en-US" sz="2800" dirty="0">
              <a:solidFill>
                <a:schemeClr val="tx1"/>
              </a:solidFill>
            </a:endParaRPr>
          </a:p>
          <a:p>
            <a:endParaRPr lang="en-US" sz="2000" dirty="0">
              <a:solidFill>
                <a:schemeClr val="tx1"/>
              </a:solidFill>
            </a:endParaRPr>
          </a:p>
        </p:txBody>
      </p:sp>
      <p:pic>
        <p:nvPicPr>
          <p:cNvPr id="3" name="Picture 2" descr="A red hot air balloon with a banner&#10;&#10;Description automatically generated">
            <a:extLst>
              <a:ext uri="{FF2B5EF4-FFF2-40B4-BE49-F238E27FC236}">
                <a16:creationId xmlns:a16="http://schemas.microsoft.com/office/drawing/2014/main" id="{EF298A6B-0250-E63D-0EE2-0D202E11D7FD}"/>
              </a:ext>
            </a:extLst>
          </p:cNvPr>
          <p:cNvPicPr>
            <a:picLocks noChangeAspect="1"/>
          </p:cNvPicPr>
          <p:nvPr/>
        </p:nvPicPr>
        <p:blipFill>
          <a:blip r:embed="rId3"/>
          <a:stretch>
            <a:fillRect/>
          </a:stretch>
        </p:blipFill>
        <p:spPr>
          <a:xfrm>
            <a:off x="394385" y="3839757"/>
            <a:ext cx="1034365" cy="1118928"/>
          </a:xfrm>
          <a:prstGeom prst="rect">
            <a:avLst/>
          </a:prstGeom>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2" name="TextBox 1">
            <a:extLst>
              <a:ext uri="{FF2B5EF4-FFF2-40B4-BE49-F238E27FC236}">
                <a16:creationId xmlns:a16="http://schemas.microsoft.com/office/drawing/2014/main" id="{4A399266-6E4A-D4B1-E2A7-DD21BF80304F}"/>
              </a:ext>
            </a:extLst>
          </p:cNvPr>
          <p:cNvSpPr txBox="1"/>
          <p:nvPr/>
        </p:nvSpPr>
        <p:spPr>
          <a:xfrm>
            <a:off x="1328738" y="871538"/>
            <a:ext cx="5929312" cy="2800767"/>
          </a:xfrm>
          <a:prstGeom prst="rect">
            <a:avLst/>
          </a:prstGeom>
          <a:noFill/>
        </p:spPr>
        <p:txBody>
          <a:bodyPr wrap="square" rtlCol="0">
            <a:spAutoFit/>
          </a:bodyPr>
          <a:lstStyle/>
          <a:p>
            <a:r>
              <a:rPr lang="en-US" sz="3200" dirty="0">
                <a:solidFill>
                  <a:srgbClr val="002060"/>
                </a:solidFill>
              </a:rPr>
              <a:t>Note</a:t>
            </a:r>
            <a:r>
              <a:rPr lang="en-US" dirty="0"/>
              <a:t>: </a:t>
            </a:r>
          </a:p>
          <a:p>
            <a:r>
              <a:rPr lang="en-US" sz="2400" dirty="0"/>
              <a:t>The chapter Archive chair should not turn in minutes, yearbooks, etc. at the end of her biennium until the chapter President’s history has been completed.  Those documents will be invaluable to her as reference materials.</a:t>
            </a:r>
          </a:p>
        </p:txBody>
      </p:sp>
      <p:pic>
        <p:nvPicPr>
          <p:cNvPr id="5" name="Picture 4" descr="A red hot air balloon with a banner&#10;&#10;Description automatically generated">
            <a:extLst>
              <a:ext uri="{FF2B5EF4-FFF2-40B4-BE49-F238E27FC236}">
                <a16:creationId xmlns:a16="http://schemas.microsoft.com/office/drawing/2014/main" id="{86455555-3AFF-C810-FAF1-8277ECFEC792}"/>
              </a:ext>
            </a:extLst>
          </p:cNvPr>
          <p:cNvPicPr>
            <a:picLocks noChangeAspect="1"/>
          </p:cNvPicPr>
          <p:nvPr/>
        </p:nvPicPr>
        <p:blipFill>
          <a:blip r:embed="rId3"/>
          <a:stretch>
            <a:fillRect/>
          </a:stretch>
        </p:blipFill>
        <p:spPr>
          <a:xfrm>
            <a:off x="294372" y="3672305"/>
            <a:ext cx="1220103" cy="1319851"/>
          </a:xfrm>
          <a:prstGeom prst="rect">
            <a:avLst/>
          </a:prstGeom>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1130373" y="205184"/>
            <a:ext cx="6468055" cy="4524315"/>
          </a:xfrm>
          <a:prstGeom prst="rect">
            <a:avLst/>
          </a:prstGeom>
          <a:noFill/>
        </p:spPr>
        <p:txBody>
          <a:bodyPr wrap="square" rtlCol="0">
            <a:spAutoFit/>
          </a:bodyPr>
          <a:lstStyle/>
          <a:p>
            <a:pPr algn="ctr"/>
            <a:r>
              <a:rPr lang="en-US" sz="2800" b="1" dirty="0">
                <a:solidFill>
                  <a:srgbClr val="002060"/>
                </a:solidFill>
              </a:rPr>
              <a:t>RECORD</a:t>
            </a:r>
            <a:r>
              <a:rPr lang="en-US" sz="2000" b="1" dirty="0"/>
              <a:t> </a:t>
            </a:r>
            <a:r>
              <a:rPr lang="en-US" sz="3200" dirty="0">
                <a:solidFill>
                  <a:srgbClr val="002060"/>
                </a:solidFill>
              </a:rPr>
              <a:t>Keeping  </a:t>
            </a:r>
          </a:p>
          <a:p>
            <a:pPr algn="ctr"/>
            <a:endParaRPr lang="en-US" sz="2800" dirty="0"/>
          </a:p>
          <a:p>
            <a:pPr algn="ctr"/>
            <a:r>
              <a:rPr lang="en-US" sz="2800" dirty="0"/>
              <a:t>Use the Chapter Checklist!</a:t>
            </a:r>
          </a:p>
          <a:p>
            <a:pPr algn="ctr"/>
            <a:endParaRPr lang="en-US" sz="2800" dirty="0">
              <a:solidFill>
                <a:schemeClr val="tx1"/>
              </a:solidFill>
            </a:endParaRPr>
          </a:p>
          <a:p>
            <a:pPr algn="ctr"/>
            <a:r>
              <a:rPr lang="en-US" sz="2800" dirty="0"/>
              <a:t>The Chapter Checklist, an outline for a chapter history, and Responsibilities of the Chapter Archives Chair may be found on the TSO website:</a:t>
            </a:r>
          </a:p>
          <a:p>
            <a:pPr algn="ctr"/>
            <a:endParaRPr lang="en-US" sz="2000" dirty="0">
              <a:solidFill>
                <a:schemeClr val="tx1"/>
              </a:solidFill>
            </a:endParaRPr>
          </a:p>
          <a:p>
            <a:pPr algn="ctr"/>
            <a:r>
              <a:rPr lang="en-US" sz="2000" dirty="0">
                <a:solidFill>
                  <a:schemeClr val="tx1"/>
                </a:solidFill>
              </a:rPr>
              <a:t>Go </a:t>
            </a:r>
            <a:r>
              <a:rPr lang="en-US" sz="2000" dirty="0">
                <a:solidFill>
                  <a:srgbClr val="002060"/>
                </a:solidFill>
              </a:rPr>
              <a:t>to </a:t>
            </a:r>
            <a:r>
              <a:rPr lang="en-US" sz="2000" dirty="0">
                <a:solidFill>
                  <a:srgbClr val="002060"/>
                </a:solidFill>
                <a:hlinkClick r:id="rId3">
                  <a:extLst>
                    <a:ext uri="{A12FA001-AC4F-418D-AE19-62706E023703}">
                      <ahyp:hlinkClr xmlns:ahyp="http://schemas.microsoft.com/office/drawing/2018/hyperlinkcolor" val="tx"/>
                    </a:ext>
                  </a:extLst>
                </a:hlinkClick>
              </a:rPr>
              <a:t>www.dkgtexas.org</a:t>
            </a:r>
            <a:r>
              <a:rPr lang="en-US" sz="2000" dirty="0">
                <a:solidFill>
                  <a:srgbClr val="002060"/>
                </a:solidFill>
              </a:rPr>
              <a:t> to </a:t>
            </a:r>
            <a:r>
              <a:rPr lang="en-US" sz="2000" dirty="0">
                <a:solidFill>
                  <a:schemeClr val="tx1"/>
                </a:solidFill>
              </a:rPr>
              <a:t>find the forms under Committees and then Archives</a:t>
            </a:r>
          </a:p>
        </p:txBody>
      </p:sp>
      <p:pic>
        <p:nvPicPr>
          <p:cNvPr id="3" name="Picture 2" descr="A red hot air balloon with a banner&#10;&#10;Description automatically generated">
            <a:extLst>
              <a:ext uri="{FF2B5EF4-FFF2-40B4-BE49-F238E27FC236}">
                <a16:creationId xmlns:a16="http://schemas.microsoft.com/office/drawing/2014/main" id="{C0E419D9-7A34-47DD-4735-8B3EAC37B7D9}"/>
              </a:ext>
            </a:extLst>
          </p:cNvPr>
          <p:cNvPicPr>
            <a:picLocks noChangeAspect="1"/>
          </p:cNvPicPr>
          <p:nvPr/>
        </p:nvPicPr>
        <p:blipFill>
          <a:blip r:embed="rId4"/>
          <a:stretch>
            <a:fillRect/>
          </a:stretch>
        </p:blipFill>
        <p:spPr>
          <a:xfrm>
            <a:off x="351523" y="3690441"/>
            <a:ext cx="1030202" cy="1114425"/>
          </a:xfrm>
          <a:prstGeom prst="rect">
            <a:avLst/>
          </a:prstGeom>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15</a:t>
            </a:fld>
            <a:endParaRPr lang="en-GB" dirty="0"/>
          </a:p>
        </p:txBody>
      </p:sp>
      <p:sp>
        <p:nvSpPr>
          <p:cNvPr id="4" name="TextBox 3"/>
          <p:cNvSpPr txBox="1"/>
          <p:nvPr/>
        </p:nvSpPr>
        <p:spPr>
          <a:xfrm>
            <a:off x="820814" y="902062"/>
            <a:ext cx="6731267" cy="3339376"/>
          </a:xfrm>
          <a:prstGeom prst="rect">
            <a:avLst/>
          </a:prstGeom>
          <a:noFill/>
        </p:spPr>
        <p:txBody>
          <a:bodyPr wrap="square">
            <a:spAutoFit/>
          </a:bodyPr>
          <a:lstStyle/>
          <a:p>
            <a:pPr marL="76200" lvl="0" algn="ctr" rtl="0">
              <a:spcBef>
                <a:spcPts val="600"/>
              </a:spcBef>
              <a:spcAft>
                <a:spcPts val="0"/>
              </a:spcAft>
              <a:buSzPts val="2400"/>
            </a:pPr>
            <a:r>
              <a:rPr lang="en-US" sz="2000" b="1" dirty="0">
                <a:solidFill>
                  <a:schemeClr val="tx1"/>
                </a:solidFill>
                <a:latin typeface="Arial" panose="020B0604020202020204" pitchFamily="34" charset="0"/>
                <a:cs typeface="Arial" panose="020B0604020202020204" pitchFamily="34" charset="0"/>
              </a:rPr>
              <a:t>2023-202</a:t>
            </a:r>
            <a:r>
              <a:rPr lang="en-US" sz="2000" b="1" dirty="0">
                <a:latin typeface="Arial" panose="020B0604020202020204" pitchFamily="34" charset="0"/>
                <a:cs typeface="Arial" panose="020B0604020202020204" pitchFamily="34" charset="0"/>
              </a:rPr>
              <a:t>5</a:t>
            </a:r>
            <a:r>
              <a:rPr lang="en-US" sz="2000" b="1" dirty="0">
                <a:solidFill>
                  <a:schemeClr val="tx1"/>
                </a:solidFill>
                <a:latin typeface="Arial" panose="020B0604020202020204" pitchFamily="34" charset="0"/>
                <a:cs typeface="Arial" panose="020B0604020202020204" pitchFamily="34" charset="0"/>
              </a:rPr>
              <a:t> Archive Committee</a:t>
            </a:r>
          </a:p>
          <a:p>
            <a:pPr marL="76200" lvl="0" algn="ctr" rtl="0">
              <a:spcBef>
                <a:spcPts val="600"/>
              </a:spcBef>
              <a:spcAft>
                <a:spcPts val="0"/>
              </a:spcAft>
              <a:buSzPts val="2400"/>
            </a:pPr>
            <a:br>
              <a:rPr lang="en-US" sz="1400" dirty="0">
                <a:solidFill>
                  <a:schemeClr val="tx1"/>
                </a:solidFill>
                <a:latin typeface="Arial" panose="020B0604020202020204" pitchFamily="34" charset="0"/>
                <a:cs typeface="Arial" panose="020B0604020202020204" pitchFamily="34" charset="0"/>
              </a:rPr>
            </a:br>
            <a:r>
              <a:rPr lang="en-US" dirty="0" err="1">
                <a:solidFill>
                  <a:schemeClr val="tx1"/>
                </a:solidFill>
                <a:latin typeface="Arial" panose="020B0604020202020204" pitchFamily="34" charset="0"/>
                <a:cs typeface="Arial" panose="020B0604020202020204" pitchFamily="34" charset="0"/>
              </a:rPr>
              <a:t>Salethia</a:t>
            </a:r>
            <a:r>
              <a:rPr lang="en-US" dirty="0">
                <a:solidFill>
                  <a:schemeClr val="tx1"/>
                </a:solidFill>
                <a:latin typeface="Arial" panose="020B0604020202020204" pitchFamily="34" charset="0"/>
                <a:cs typeface="Arial" panose="020B0604020202020204" pitchFamily="34" charset="0"/>
              </a:rPr>
              <a:t> Morris, Chair; Areas 4 &amp; 5 – archivestso@gmail.com</a:t>
            </a:r>
          </a:p>
          <a:p>
            <a:pPr marL="76200" lvl="0" algn="ctr" rtl="0">
              <a:spcBef>
                <a:spcPts val="600"/>
              </a:spcBef>
              <a:spcAft>
                <a:spcPts val="0"/>
              </a:spcAft>
              <a:buSzPts val="2400"/>
            </a:pPr>
            <a:r>
              <a:rPr lang="en-US" sz="1800" dirty="0" err="1">
                <a:solidFill>
                  <a:schemeClr val="tx1"/>
                </a:solidFill>
                <a:latin typeface="Arial" panose="020B0604020202020204" pitchFamily="34" charset="0"/>
                <a:cs typeface="Arial" panose="020B0604020202020204" pitchFamily="34" charset="0"/>
              </a:rPr>
              <a:t>Ulana</a:t>
            </a:r>
            <a:r>
              <a:rPr lang="en-US" sz="1800" dirty="0">
                <a:solidFill>
                  <a:schemeClr val="tx1"/>
                </a:solidFill>
                <a:latin typeface="Arial" panose="020B0604020202020204" pitchFamily="34" charset="0"/>
                <a:cs typeface="Arial" panose="020B0604020202020204" pitchFamily="34" charset="0"/>
              </a:rPr>
              <a:t> </a:t>
            </a:r>
            <a:r>
              <a:rPr lang="en-US" sz="1800" dirty="0" err="1">
                <a:solidFill>
                  <a:schemeClr val="tx1"/>
                </a:solidFill>
                <a:latin typeface="Arial" panose="020B0604020202020204" pitchFamily="34" charset="0"/>
                <a:cs typeface="Arial" panose="020B0604020202020204" pitchFamily="34" charset="0"/>
              </a:rPr>
              <a:t>Ratley</a:t>
            </a:r>
            <a:r>
              <a:rPr lang="en-US" sz="1800" dirty="0">
                <a:solidFill>
                  <a:schemeClr val="tx1"/>
                </a:solidFill>
                <a:latin typeface="Arial" panose="020B0604020202020204" pitchFamily="34" charset="0"/>
                <a:cs typeface="Arial" panose="020B0604020202020204" pitchFamily="34" charset="0"/>
              </a:rPr>
              <a:t> – Area 10 &amp; 16 </a:t>
            </a:r>
            <a:r>
              <a:rPr lang="en-US" sz="1800" dirty="0">
                <a:solidFill>
                  <a:srgbClr val="002060"/>
                </a:solidFill>
                <a:latin typeface="Arial" panose="020B0604020202020204" pitchFamily="34" charset="0"/>
                <a:cs typeface="Arial" panose="020B0604020202020204" pitchFamily="34" charset="0"/>
              </a:rPr>
              <a:t>– </a:t>
            </a:r>
            <a:r>
              <a:rPr lang="en-US" sz="1800" u="sng" dirty="0">
                <a:solidFill>
                  <a:srgbClr val="002060"/>
                </a:solidFill>
                <a:latin typeface="Arial" panose="020B0604020202020204" pitchFamily="34" charset="0"/>
                <a:cs typeface="Arial" panose="020B0604020202020204" pitchFamily="34" charset="0"/>
              </a:rPr>
              <a:t>ulana@swbell.net</a:t>
            </a:r>
            <a:br>
              <a:rPr lang="en-US" sz="1800" dirty="0">
                <a:solidFill>
                  <a:srgbClr val="002060"/>
                </a:solidFill>
                <a:latin typeface="Arial" panose="020B0604020202020204" pitchFamily="34" charset="0"/>
                <a:cs typeface="Arial" panose="020B0604020202020204" pitchFamily="34" charset="0"/>
              </a:rPr>
            </a:br>
            <a:r>
              <a:rPr lang="en-US" sz="1800" dirty="0">
                <a:solidFill>
                  <a:srgbClr val="002060"/>
                </a:solidFill>
                <a:latin typeface="Arial" panose="020B0604020202020204" pitchFamily="34" charset="0"/>
                <a:cs typeface="Arial" panose="020B0604020202020204" pitchFamily="34" charset="0"/>
              </a:rPr>
              <a:t>Pauline Sinnamon – Areas 1,9,17 – psinnam@tx.rr.com </a:t>
            </a:r>
          </a:p>
          <a:p>
            <a:pPr marL="76200" lvl="0" algn="ctr" rtl="0">
              <a:spcBef>
                <a:spcPts val="600"/>
              </a:spcBef>
              <a:spcAft>
                <a:spcPts val="0"/>
              </a:spcAft>
              <a:buSzPts val="2400"/>
            </a:pPr>
            <a:r>
              <a:rPr lang="en-US" sz="1800" dirty="0">
                <a:solidFill>
                  <a:srgbClr val="002060"/>
                </a:solidFill>
                <a:latin typeface="Arial" panose="020B0604020202020204" pitchFamily="34" charset="0"/>
                <a:cs typeface="Arial" panose="020B0604020202020204" pitchFamily="34" charset="0"/>
              </a:rPr>
              <a:t>Cathy Howell – Areas 2,3, 18 – bkjhowell@aol.com</a:t>
            </a:r>
            <a:br>
              <a:rPr lang="en-US" sz="1800" dirty="0">
                <a:solidFill>
                  <a:srgbClr val="002060"/>
                </a:solidFill>
                <a:latin typeface="Arial" panose="020B0604020202020204" pitchFamily="34" charset="0"/>
                <a:cs typeface="Arial" panose="020B0604020202020204" pitchFamily="34" charset="0"/>
              </a:rPr>
            </a:br>
            <a:r>
              <a:rPr lang="en-US" sz="1800" dirty="0">
                <a:solidFill>
                  <a:srgbClr val="002060"/>
                </a:solidFill>
                <a:latin typeface="Arial" panose="020B0604020202020204" pitchFamily="34" charset="0"/>
                <a:cs typeface="Arial" panose="020B0604020202020204" pitchFamily="34" charset="0"/>
              </a:rPr>
              <a:t>Cheryl Crawford – Areas 13,14,15 – clynnc1@verizon.net</a:t>
            </a:r>
          </a:p>
          <a:p>
            <a:pPr marL="76200" lvl="0" algn="ctr" rtl="0">
              <a:spcAft>
                <a:spcPts val="0"/>
              </a:spcAft>
              <a:buSzPts val="2400"/>
            </a:pPr>
            <a:r>
              <a:rPr lang="en-US" sz="1800" dirty="0">
                <a:solidFill>
                  <a:srgbClr val="002060"/>
                </a:solidFill>
                <a:latin typeface="Arial" panose="020B0604020202020204" pitchFamily="34" charset="0"/>
                <a:cs typeface="Arial" panose="020B0604020202020204" pitchFamily="34" charset="0"/>
              </a:rPr>
              <a:t>Linnea </a:t>
            </a:r>
            <a:r>
              <a:rPr lang="en-US" sz="1800" dirty="0" err="1">
                <a:solidFill>
                  <a:srgbClr val="002060"/>
                </a:solidFill>
                <a:latin typeface="Arial" panose="020B0604020202020204" pitchFamily="34" charset="0"/>
                <a:cs typeface="Arial" panose="020B0604020202020204" pitchFamily="34" charset="0"/>
              </a:rPr>
              <a:t>Grindley</a:t>
            </a:r>
            <a:r>
              <a:rPr lang="en-US" sz="1800" dirty="0">
                <a:solidFill>
                  <a:srgbClr val="002060"/>
                </a:solidFill>
                <a:latin typeface="Arial" panose="020B0604020202020204" pitchFamily="34" charset="0"/>
                <a:cs typeface="Arial" panose="020B0604020202020204" pitchFamily="34" charset="0"/>
              </a:rPr>
              <a:t> – Areas 11 &amp; 12 – </a:t>
            </a:r>
            <a:r>
              <a:rPr lang="en-US" sz="1800" dirty="0">
                <a:solidFill>
                  <a:srgbClr val="00206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Linnea5609@gmail,.com</a:t>
            </a:r>
            <a:endParaRPr lang="en-US" sz="1800" dirty="0">
              <a:solidFill>
                <a:srgbClr val="002060"/>
              </a:solidFill>
              <a:latin typeface="Arial" panose="020B0604020202020204" pitchFamily="34" charset="0"/>
              <a:cs typeface="Arial" panose="020B0604020202020204" pitchFamily="34" charset="0"/>
            </a:endParaRPr>
          </a:p>
          <a:p>
            <a:pPr marL="76200" lvl="0" algn="ctr" rtl="0">
              <a:spcAft>
                <a:spcPts val="0"/>
              </a:spcAft>
              <a:buSzPts val="2400"/>
            </a:pPr>
            <a:r>
              <a:rPr lang="en-US" dirty="0">
                <a:solidFill>
                  <a:srgbClr val="002060"/>
                </a:solidFill>
                <a:latin typeface="Arial" panose="020B0604020202020204" pitchFamily="34" charset="0"/>
                <a:cs typeface="Arial" panose="020B0604020202020204" pitchFamily="34" charset="0"/>
              </a:rPr>
              <a:t>Dawn Broadway – Areas 6,7,8 – </a:t>
            </a:r>
            <a:r>
              <a:rPr lang="en-US" dirty="0">
                <a:solidFill>
                  <a:srgbClr val="00206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dawnbroadway@netscape.net</a:t>
            </a:r>
            <a:endParaRPr lang="en-US" dirty="0">
              <a:solidFill>
                <a:srgbClr val="002060"/>
              </a:solidFill>
              <a:latin typeface="Arial" panose="020B0604020202020204" pitchFamily="34" charset="0"/>
              <a:cs typeface="Arial" panose="020B0604020202020204" pitchFamily="34" charset="0"/>
            </a:endParaRPr>
          </a:p>
          <a:p>
            <a:pPr marL="76200" lvl="0" algn="ctr" rtl="0">
              <a:spcAft>
                <a:spcPts val="0"/>
              </a:spcAft>
              <a:buSzPts val="2400"/>
            </a:pPr>
            <a:r>
              <a:rPr lang="en-US" sz="1800" dirty="0">
                <a:solidFill>
                  <a:srgbClr val="002060"/>
                </a:solidFill>
                <a:latin typeface="Arial" panose="020B0604020202020204" pitchFamily="34" charset="0"/>
                <a:cs typeface="Arial" panose="020B0604020202020204" pitchFamily="34" charset="0"/>
              </a:rPr>
              <a:t>Deborah Thomas – TSO/TWU Liaison – djtitx72@live.com</a:t>
            </a:r>
            <a:br>
              <a:rPr lang="en-US" sz="1800" dirty="0">
                <a:solidFill>
                  <a:srgbClr val="002060"/>
                </a:solidFill>
                <a:latin typeface="Arial" panose="020B0604020202020204" pitchFamily="34" charset="0"/>
                <a:cs typeface="Arial" panose="020B0604020202020204" pitchFamily="34" charset="0"/>
              </a:rPr>
            </a:br>
            <a:r>
              <a:rPr lang="en-US" sz="1800" dirty="0">
                <a:solidFill>
                  <a:srgbClr val="002060"/>
                </a:solidFill>
                <a:latin typeface="Arial" panose="020B0604020202020204" pitchFamily="34" charset="0"/>
                <a:cs typeface="Arial" panose="020B0604020202020204" pitchFamily="34" charset="0"/>
              </a:rPr>
              <a:t>Bonnie Moore, TSO President - ex officio </a:t>
            </a:r>
            <a:r>
              <a:rPr lang="en-US" sz="1800" dirty="0">
                <a:solidFill>
                  <a:schemeClr val="tx1"/>
                </a:solidFill>
                <a:latin typeface="Arial" panose="020B0604020202020204" pitchFamily="34" charset="0"/>
                <a:cs typeface="Arial" panose="020B0604020202020204" pitchFamily="34" charset="0"/>
              </a:rPr>
              <a:t>12 </a:t>
            </a:r>
          </a:p>
        </p:txBody>
      </p:sp>
      <p:pic>
        <p:nvPicPr>
          <p:cNvPr id="5" name="Picture 4" descr="A red hot air balloon with a banner&#10;&#10;Description automatically generated">
            <a:extLst>
              <a:ext uri="{FF2B5EF4-FFF2-40B4-BE49-F238E27FC236}">
                <a16:creationId xmlns:a16="http://schemas.microsoft.com/office/drawing/2014/main" id="{E15B4C7A-F1B1-98F6-5A58-74D60A3906E4}"/>
              </a:ext>
            </a:extLst>
          </p:cNvPr>
          <p:cNvPicPr>
            <a:picLocks noChangeAspect="1"/>
          </p:cNvPicPr>
          <p:nvPr/>
        </p:nvPicPr>
        <p:blipFill>
          <a:blip r:embed="rId4"/>
          <a:stretch>
            <a:fillRect/>
          </a:stretch>
        </p:blipFill>
        <p:spPr>
          <a:xfrm>
            <a:off x="343320" y="3935199"/>
            <a:ext cx="954988" cy="1033062"/>
          </a:xfrm>
          <a:prstGeom prst="rect">
            <a:avLst/>
          </a:prstGeom>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C442BC-E721-55A4-5ECD-FE2D141F1E0C}"/>
              </a:ext>
            </a:extLst>
          </p:cNvPr>
          <p:cNvSpPr>
            <a:spLocks noGrp="1"/>
          </p:cNvSpPr>
          <p:nvPr>
            <p:ph type="sldNum" sz="quarter" idx="12"/>
          </p:nvPr>
        </p:nvSpPr>
        <p:spPr/>
        <p:txBody>
          <a:bodyPr/>
          <a:lstStyle/>
          <a:p>
            <a:pPr marL="0" lvl="0" indent="0" algn="ctr" rtl="0">
              <a:spcBef>
                <a:spcPts val="0"/>
              </a:spcBef>
              <a:spcAft>
                <a:spcPts val="0"/>
              </a:spcAft>
              <a:buNone/>
            </a:pPr>
            <a:fld id="{00000000-1234-1234-1234-123412341234}" type="slidenum">
              <a:rPr lang="en-GB" smtClean="0"/>
              <a:t>2</a:t>
            </a:fld>
            <a:endParaRPr lang="en-GB" dirty="0"/>
          </a:p>
        </p:txBody>
      </p:sp>
      <p:sp>
        <p:nvSpPr>
          <p:cNvPr id="3" name="TextBox 2">
            <a:extLst>
              <a:ext uri="{FF2B5EF4-FFF2-40B4-BE49-F238E27FC236}">
                <a16:creationId xmlns:a16="http://schemas.microsoft.com/office/drawing/2014/main" id="{83C06A90-DBCE-1FDA-1F43-4779D032CCE6}"/>
              </a:ext>
            </a:extLst>
          </p:cNvPr>
          <p:cNvSpPr txBox="1"/>
          <p:nvPr/>
        </p:nvSpPr>
        <p:spPr>
          <a:xfrm>
            <a:off x="2188498" y="268447"/>
            <a:ext cx="6556443" cy="4893647"/>
          </a:xfrm>
          <a:prstGeom prst="rect">
            <a:avLst/>
          </a:prstGeom>
          <a:noFill/>
        </p:spPr>
        <p:txBody>
          <a:bodyPr wrap="square" rtlCol="0">
            <a:spAutoFit/>
          </a:bodyPr>
          <a:lstStyle/>
          <a:p>
            <a:r>
              <a:rPr lang="en-US" sz="3200" dirty="0">
                <a:solidFill>
                  <a:srgbClr val="002060"/>
                </a:solidFill>
              </a:rPr>
              <a:t>To SOAR to new heights of</a:t>
            </a:r>
          </a:p>
          <a:p>
            <a:r>
              <a:rPr lang="en-US" sz="3200" dirty="0">
                <a:solidFill>
                  <a:srgbClr val="002060"/>
                </a:solidFill>
              </a:rPr>
              <a:t> keeping historical records, </a:t>
            </a:r>
          </a:p>
          <a:p>
            <a:r>
              <a:rPr lang="en-US" sz="3200" dirty="0">
                <a:solidFill>
                  <a:srgbClr val="002060"/>
                </a:solidFill>
              </a:rPr>
              <a:t>we must</a:t>
            </a:r>
          </a:p>
          <a:p>
            <a:r>
              <a:rPr lang="en-US" sz="5400" dirty="0">
                <a:solidFill>
                  <a:srgbClr val="002060"/>
                </a:solidFill>
              </a:rPr>
              <a:t>S – Secure</a:t>
            </a:r>
          </a:p>
          <a:p>
            <a:r>
              <a:rPr lang="en-US" sz="5400" dirty="0">
                <a:solidFill>
                  <a:srgbClr val="002060"/>
                </a:solidFill>
              </a:rPr>
              <a:t>O – Official</a:t>
            </a:r>
          </a:p>
          <a:p>
            <a:r>
              <a:rPr lang="en-US" sz="5400" dirty="0">
                <a:solidFill>
                  <a:srgbClr val="002060"/>
                </a:solidFill>
              </a:rPr>
              <a:t>A – Archival</a:t>
            </a:r>
          </a:p>
          <a:p>
            <a:r>
              <a:rPr lang="en-US" sz="5400" dirty="0">
                <a:solidFill>
                  <a:srgbClr val="002060"/>
                </a:solidFill>
              </a:rPr>
              <a:t>R - Records</a:t>
            </a:r>
          </a:p>
        </p:txBody>
      </p:sp>
      <p:pic>
        <p:nvPicPr>
          <p:cNvPr id="5" name="Picture 4" descr="A red hot air balloon with a banner&#10;&#10;Description automatically generated">
            <a:extLst>
              <a:ext uri="{FF2B5EF4-FFF2-40B4-BE49-F238E27FC236}">
                <a16:creationId xmlns:a16="http://schemas.microsoft.com/office/drawing/2014/main" id="{6C62D423-80CC-A806-C42B-2DCF49EDCB54}"/>
              </a:ext>
            </a:extLst>
          </p:cNvPr>
          <p:cNvPicPr>
            <a:picLocks noChangeAspect="1"/>
          </p:cNvPicPr>
          <p:nvPr/>
        </p:nvPicPr>
        <p:blipFill>
          <a:blip r:embed="rId2"/>
          <a:stretch>
            <a:fillRect/>
          </a:stretch>
        </p:blipFill>
        <p:spPr>
          <a:xfrm>
            <a:off x="291830" y="2952968"/>
            <a:ext cx="1585367" cy="1714976"/>
          </a:xfrm>
          <a:prstGeom prst="rect">
            <a:avLst/>
          </a:prstGeom>
        </p:spPr>
      </p:pic>
    </p:spTree>
    <p:extLst>
      <p:ext uri="{BB962C8B-B14F-4D97-AF65-F5344CB8AC3E}">
        <p14:creationId xmlns:p14="http://schemas.microsoft.com/office/powerpoint/2010/main" val="194664040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fld id="{00000000-1234-1234-1234-123412341234}" type="slidenum">
              <a:rPr lang="en-GB"/>
              <a:t>3</a:t>
            </a:fld>
            <a:endParaRPr lang="en-GB"/>
          </a:p>
        </p:txBody>
      </p:sp>
      <p:sp>
        <p:nvSpPr>
          <p:cNvPr id="4" name="TextBox 3">
            <a:extLst>
              <a:ext uri="{FF2B5EF4-FFF2-40B4-BE49-F238E27FC236}">
                <a16:creationId xmlns:a16="http://schemas.microsoft.com/office/drawing/2014/main" id="{C9423839-38C2-8631-C09F-BBC44E236DB4}"/>
              </a:ext>
            </a:extLst>
          </p:cNvPr>
          <p:cNvSpPr txBox="1"/>
          <p:nvPr/>
        </p:nvSpPr>
        <p:spPr>
          <a:xfrm>
            <a:off x="1371600" y="678924"/>
            <a:ext cx="5865017" cy="3785652"/>
          </a:xfrm>
          <a:prstGeom prst="rect">
            <a:avLst/>
          </a:prstGeom>
          <a:noFill/>
        </p:spPr>
        <p:txBody>
          <a:bodyPr wrap="square">
            <a:spAutoFit/>
          </a:bodyPr>
          <a:lstStyle/>
          <a:p>
            <a:pPr algn="ctr"/>
            <a:r>
              <a:rPr lang="en-US" sz="3200" b="1" dirty="0">
                <a:solidFill>
                  <a:srgbClr val="002060"/>
                </a:solidFill>
              </a:rPr>
              <a:t>SECURE chapter  Archives</a:t>
            </a:r>
          </a:p>
          <a:p>
            <a:endParaRPr lang="en-US" sz="1600" b="1" dirty="0">
              <a:solidFill>
                <a:srgbClr val="0070C0"/>
              </a:solidFill>
            </a:endParaRPr>
          </a:p>
          <a:p>
            <a:pPr marL="457200" indent="-457200">
              <a:buAutoNum type="arabicPeriod"/>
            </a:pPr>
            <a:r>
              <a:rPr lang="en-US" sz="3200" dirty="0"/>
              <a:t>Each chapter needs an Archives Committee.</a:t>
            </a:r>
          </a:p>
          <a:p>
            <a:endParaRPr lang="en-US" sz="3200" dirty="0"/>
          </a:p>
          <a:p>
            <a:pPr marL="457200" indent="-457200">
              <a:buAutoNum type="arabicPeriod" startAt="2"/>
            </a:pPr>
            <a:r>
              <a:rPr lang="en-US" sz="3200" dirty="0"/>
              <a:t>Find chapter archives and keep them in a climate-controlled environment. </a:t>
            </a:r>
          </a:p>
        </p:txBody>
      </p:sp>
      <p:pic>
        <p:nvPicPr>
          <p:cNvPr id="6" name="Picture 5" descr="A red hot air balloon with a banner&#10;&#10;Description automatically generated">
            <a:extLst>
              <a:ext uri="{FF2B5EF4-FFF2-40B4-BE49-F238E27FC236}">
                <a16:creationId xmlns:a16="http://schemas.microsoft.com/office/drawing/2014/main" id="{13410ADE-EB02-F01E-5ACA-F19D8F0569A4}"/>
              </a:ext>
            </a:extLst>
          </p:cNvPr>
          <p:cNvPicPr>
            <a:picLocks noChangeAspect="1"/>
          </p:cNvPicPr>
          <p:nvPr/>
        </p:nvPicPr>
        <p:blipFill>
          <a:blip r:embed="rId3"/>
          <a:stretch>
            <a:fillRect/>
          </a:stretch>
        </p:blipFill>
        <p:spPr>
          <a:xfrm>
            <a:off x="122922" y="3514725"/>
            <a:ext cx="1373602" cy="1485899"/>
          </a:xfrm>
          <a:prstGeom prst="rect">
            <a:avLst/>
          </a:prstGeom>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fld id="{00000000-1234-1234-1234-123412341234}" type="slidenum">
              <a:rPr lang="en-GB"/>
              <a:t>4</a:t>
            </a:fld>
            <a:endParaRPr lang="en-GB"/>
          </a:p>
        </p:txBody>
      </p:sp>
      <p:sp>
        <p:nvSpPr>
          <p:cNvPr id="5" name="TextBox 4"/>
          <p:cNvSpPr txBox="1"/>
          <p:nvPr/>
        </p:nvSpPr>
        <p:spPr>
          <a:xfrm>
            <a:off x="1047313" y="832813"/>
            <a:ext cx="6238930" cy="4031873"/>
          </a:xfrm>
          <a:prstGeom prst="rect">
            <a:avLst/>
          </a:prstGeom>
          <a:noFill/>
        </p:spPr>
        <p:txBody>
          <a:bodyPr wrap="square" rtlCol="0">
            <a:spAutoFit/>
          </a:bodyPr>
          <a:lstStyle/>
          <a:p>
            <a:pPr algn="ctr"/>
            <a:r>
              <a:rPr lang="en-US" sz="3600" b="1" dirty="0">
                <a:solidFill>
                  <a:srgbClr val="002060"/>
                </a:solidFill>
              </a:rPr>
              <a:t>OFFICIAL records to archive</a:t>
            </a:r>
          </a:p>
          <a:p>
            <a:pPr algn="ctr"/>
            <a:endParaRPr lang="en-US" sz="2000" b="1" dirty="0">
              <a:solidFill>
                <a:srgbClr val="0070C0"/>
              </a:solidFill>
            </a:endParaRPr>
          </a:p>
          <a:p>
            <a:pPr marL="457200" indent="-457200">
              <a:buAutoNum type="arabicPeriod"/>
            </a:pPr>
            <a:r>
              <a:rPr lang="en-US" sz="3200" dirty="0"/>
              <a:t>Organize your chapter yearbooks, minutes, newsletters, and </a:t>
            </a:r>
            <a:r>
              <a:rPr lang="en-US" sz="3200" u="sng" dirty="0"/>
              <a:t>labeled</a:t>
            </a:r>
            <a:r>
              <a:rPr lang="en-US" sz="3200" dirty="0"/>
              <a:t> photographs, putting them into chronological order.</a:t>
            </a:r>
          </a:p>
          <a:p>
            <a:pPr marL="457200" indent="-457200">
              <a:buAutoNum type="arabicPeriod"/>
            </a:pPr>
            <a:endParaRPr lang="en-US" sz="2000" dirty="0"/>
          </a:p>
          <a:p>
            <a:endParaRPr lang="en-US" sz="2000" dirty="0"/>
          </a:p>
        </p:txBody>
      </p:sp>
      <p:pic>
        <p:nvPicPr>
          <p:cNvPr id="3" name="Picture 2" descr="A red hot air balloon with a banner&#10;&#10;Description automatically generated">
            <a:extLst>
              <a:ext uri="{FF2B5EF4-FFF2-40B4-BE49-F238E27FC236}">
                <a16:creationId xmlns:a16="http://schemas.microsoft.com/office/drawing/2014/main" id="{4DE93C29-0A5B-F449-58BC-0EC80E2E9EE3}"/>
              </a:ext>
            </a:extLst>
          </p:cNvPr>
          <p:cNvPicPr>
            <a:picLocks noChangeAspect="1"/>
          </p:cNvPicPr>
          <p:nvPr/>
        </p:nvPicPr>
        <p:blipFill>
          <a:blip r:embed="rId3"/>
          <a:stretch>
            <a:fillRect/>
          </a:stretch>
        </p:blipFill>
        <p:spPr>
          <a:xfrm>
            <a:off x="293522" y="3705761"/>
            <a:ext cx="1071339" cy="1158925"/>
          </a:xfrm>
          <a:prstGeom prst="rect">
            <a:avLst/>
          </a:prstGeom>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fld id="{00000000-1234-1234-1234-123412341234}" type="slidenum">
              <a:rPr lang="en-GB"/>
              <a:t>5</a:t>
            </a:fld>
            <a:endParaRPr lang="en-GB"/>
          </a:p>
        </p:txBody>
      </p:sp>
      <p:sp>
        <p:nvSpPr>
          <p:cNvPr id="5" name="TextBox 4"/>
          <p:cNvSpPr txBox="1"/>
          <p:nvPr/>
        </p:nvSpPr>
        <p:spPr>
          <a:xfrm>
            <a:off x="888023" y="1262399"/>
            <a:ext cx="6682154" cy="1877437"/>
          </a:xfrm>
          <a:prstGeom prst="rect">
            <a:avLst/>
          </a:prstGeom>
          <a:noFill/>
        </p:spPr>
        <p:txBody>
          <a:bodyPr wrap="square" rtlCol="0">
            <a:spAutoFit/>
          </a:bodyPr>
          <a:lstStyle/>
          <a:p>
            <a:pPr marL="514350" indent="-514350">
              <a:buAutoNum type="arabicPeriod" startAt="2"/>
            </a:pPr>
            <a:r>
              <a:rPr lang="en-US" sz="3200" dirty="0"/>
              <a:t>Locate your chapter histories </a:t>
            </a:r>
          </a:p>
          <a:p>
            <a:r>
              <a:rPr lang="en-US" sz="3200" dirty="0"/>
              <a:t>   that should  have been written</a:t>
            </a:r>
          </a:p>
          <a:p>
            <a:r>
              <a:rPr lang="en-US" sz="3200" dirty="0"/>
              <a:t>       every year or biennium. </a:t>
            </a:r>
          </a:p>
          <a:p>
            <a:pPr marL="457200" indent="-457200">
              <a:buAutoNum type="arabicPeriod"/>
            </a:pPr>
            <a:endParaRPr lang="en-US" sz="2000" dirty="0"/>
          </a:p>
        </p:txBody>
      </p:sp>
      <p:pic>
        <p:nvPicPr>
          <p:cNvPr id="3" name="Picture 2" descr="A red hot air balloon with a banner&#10;&#10;Description automatically generated">
            <a:extLst>
              <a:ext uri="{FF2B5EF4-FFF2-40B4-BE49-F238E27FC236}">
                <a16:creationId xmlns:a16="http://schemas.microsoft.com/office/drawing/2014/main" id="{03E58802-2715-509A-03A6-D658D8034968}"/>
              </a:ext>
            </a:extLst>
          </p:cNvPr>
          <p:cNvPicPr>
            <a:picLocks noChangeAspect="1"/>
          </p:cNvPicPr>
          <p:nvPr/>
        </p:nvPicPr>
        <p:blipFill>
          <a:blip r:embed="rId3"/>
          <a:stretch>
            <a:fillRect/>
          </a:stretch>
        </p:blipFill>
        <p:spPr>
          <a:xfrm>
            <a:off x="445845" y="3635215"/>
            <a:ext cx="1081255" cy="1169651"/>
          </a:xfrm>
          <a:prstGeom prst="rect">
            <a:avLst/>
          </a:prstGeom>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341545" y="237623"/>
            <a:ext cx="7788044" cy="4278094"/>
          </a:xfrm>
          <a:prstGeom prst="rect">
            <a:avLst/>
          </a:prstGeom>
          <a:noFill/>
        </p:spPr>
        <p:txBody>
          <a:bodyPr wrap="square" rtlCol="0">
            <a:spAutoFit/>
          </a:bodyPr>
          <a:lstStyle/>
          <a:p>
            <a:pPr algn="ctr"/>
            <a:r>
              <a:rPr lang="en-US" sz="3600" b="1" dirty="0">
                <a:solidFill>
                  <a:srgbClr val="002060"/>
                </a:solidFill>
              </a:rPr>
              <a:t>Archive</a:t>
            </a:r>
            <a:r>
              <a:rPr lang="en-US" sz="2000" b="1" dirty="0">
                <a:solidFill>
                  <a:srgbClr val="002060"/>
                </a:solidFill>
              </a:rPr>
              <a:t> </a:t>
            </a:r>
            <a:r>
              <a:rPr lang="en-US" sz="2400" b="1" dirty="0">
                <a:solidFill>
                  <a:srgbClr val="002060"/>
                </a:solidFill>
              </a:rPr>
              <a:t>the materials –</a:t>
            </a:r>
          </a:p>
          <a:p>
            <a:pPr algn="ctr"/>
            <a:r>
              <a:rPr lang="en-US" sz="2400" b="1" dirty="0">
                <a:solidFill>
                  <a:srgbClr val="002060"/>
                </a:solidFill>
              </a:rPr>
              <a:t> Understand what to keep  and what to toss.</a:t>
            </a:r>
          </a:p>
          <a:p>
            <a:pPr algn="ctr"/>
            <a:endParaRPr lang="en-US" sz="2400" b="1" dirty="0">
              <a:solidFill>
                <a:srgbClr val="002060"/>
              </a:solidFill>
            </a:endParaRPr>
          </a:p>
          <a:p>
            <a:pPr marL="457200" indent="-457200">
              <a:buAutoNum type="arabicPeriod"/>
            </a:pPr>
            <a:r>
              <a:rPr lang="en-US" sz="2800" dirty="0">
                <a:solidFill>
                  <a:schemeClr val="tx1"/>
                </a:solidFill>
              </a:rPr>
              <a:t>Keep one copy of all your minutes signed by the secretary &amp; the president and send the other copies to TSO Archives Chair.  </a:t>
            </a:r>
          </a:p>
          <a:p>
            <a:endParaRPr lang="en-US" sz="2800" dirty="0">
              <a:solidFill>
                <a:schemeClr val="tx1"/>
              </a:solidFill>
            </a:endParaRPr>
          </a:p>
          <a:p>
            <a:pPr marL="457200" indent="-457200">
              <a:buAutoNum type="arabicPeriod" startAt="2"/>
            </a:pPr>
            <a:r>
              <a:rPr lang="en-US" sz="2800" dirty="0">
                <a:solidFill>
                  <a:schemeClr val="tx1"/>
                </a:solidFill>
              </a:rPr>
              <a:t>Keep a copy of each chapter history; send        	the rest to TSO Archives</a:t>
            </a:r>
            <a:r>
              <a:rPr lang="en-US" sz="2800" dirty="0"/>
              <a:t> Chair.</a:t>
            </a:r>
            <a:r>
              <a:rPr lang="en-US" sz="2800" dirty="0">
                <a:solidFill>
                  <a:schemeClr val="tx1"/>
                </a:solidFill>
              </a:rPr>
              <a:t> </a:t>
            </a:r>
          </a:p>
          <a:p>
            <a:endParaRPr lang="en-US" sz="2000" dirty="0">
              <a:solidFill>
                <a:schemeClr val="tx1"/>
              </a:solidFill>
            </a:endParaRPr>
          </a:p>
        </p:txBody>
      </p:sp>
      <p:pic>
        <p:nvPicPr>
          <p:cNvPr id="3" name="Picture 2" descr="A red hot air balloon with a banner&#10;&#10;Description automatically generated">
            <a:extLst>
              <a:ext uri="{FF2B5EF4-FFF2-40B4-BE49-F238E27FC236}">
                <a16:creationId xmlns:a16="http://schemas.microsoft.com/office/drawing/2014/main" id="{F0D47057-36FC-C1B3-7AA4-DC9316CED573}"/>
              </a:ext>
            </a:extLst>
          </p:cNvPr>
          <p:cNvPicPr>
            <a:picLocks noChangeAspect="1"/>
          </p:cNvPicPr>
          <p:nvPr/>
        </p:nvPicPr>
        <p:blipFill>
          <a:blip r:embed="rId3"/>
          <a:stretch>
            <a:fillRect/>
          </a:stretch>
        </p:blipFill>
        <p:spPr>
          <a:xfrm>
            <a:off x="341544" y="4012869"/>
            <a:ext cx="930044" cy="1006079"/>
          </a:xfrm>
          <a:prstGeom prst="rect">
            <a:avLst/>
          </a:prstGeom>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970128" y="205184"/>
            <a:ext cx="6471138" cy="4462760"/>
          </a:xfrm>
          <a:prstGeom prst="rect">
            <a:avLst/>
          </a:prstGeom>
          <a:noFill/>
        </p:spPr>
        <p:txBody>
          <a:bodyPr wrap="square" rtlCol="0">
            <a:spAutoFit/>
          </a:bodyPr>
          <a:lstStyle/>
          <a:p>
            <a:pPr algn="ctr"/>
            <a:r>
              <a:rPr lang="en-US" sz="2800" dirty="0">
                <a:solidFill>
                  <a:srgbClr val="002060"/>
                </a:solidFill>
              </a:rPr>
              <a:t>Turn in the following every 7 years to TSO Archives Chair:</a:t>
            </a:r>
          </a:p>
          <a:p>
            <a:pPr algn="ctr"/>
            <a:endParaRPr lang="en-US" sz="2000" b="1" dirty="0">
              <a:solidFill>
                <a:srgbClr val="0070C0"/>
              </a:solidFill>
            </a:endParaRPr>
          </a:p>
          <a:p>
            <a:pPr marL="457200" indent="-457200">
              <a:buFont typeface="+mj-lt"/>
              <a:buAutoNum type="arabicPeriod" startAt="3"/>
            </a:pPr>
            <a:r>
              <a:rPr lang="en-US" sz="2800" dirty="0">
                <a:solidFill>
                  <a:schemeClr val="tx1"/>
                </a:solidFill>
              </a:rPr>
              <a:t>Chapter financial records including budgets, formal reviews, and financial records, including 990N’s. </a:t>
            </a:r>
          </a:p>
          <a:p>
            <a:pPr marL="457200" indent="-457200">
              <a:buFont typeface="+mj-lt"/>
              <a:buAutoNum type="arabicPeriod" startAt="3"/>
            </a:pPr>
            <a:endParaRPr lang="en-US" sz="2000" dirty="0">
              <a:solidFill>
                <a:schemeClr val="tx1"/>
              </a:solidFill>
            </a:endParaRPr>
          </a:p>
          <a:p>
            <a:pPr marL="457200" indent="-457200">
              <a:buFont typeface="+mj-lt"/>
              <a:buAutoNum type="arabicPeriod" startAt="3"/>
            </a:pPr>
            <a:r>
              <a:rPr lang="en-US" sz="2800" dirty="0">
                <a:solidFill>
                  <a:schemeClr val="tx1"/>
                </a:solidFill>
              </a:rPr>
              <a:t>Membership lists – may be from Treasurer records from the portal or membership chair</a:t>
            </a:r>
          </a:p>
          <a:p>
            <a:endParaRPr lang="en-US" sz="2000" dirty="0">
              <a:solidFill>
                <a:schemeClr val="tx1"/>
              </a:solidFill>
            </a:endParaRPr>
          </a:p>
        </p:txBody>
      </p:sp>
      <p:pic>
        <p:nvPicPr>
          <p:cNvPr id="3" name="Picture 2" descr="A red hot air balloon with a banner&#10;&#10;Description automatically generated">
            <a:extLst>
              <a:ext uri="{FF2B5EF4-FFF2-40B4-BE49-F238E27FC236}">
                <a16:creationId xmlns:a16="http://schemas.microsoft.com/office/drawing/2014/main" id="{0353D1E5-17DC-3043-E77A-510706E28E94}"/>
              </a:ext>
            </a:extLst>
          </p:cNvPr>
          <p:cNvPicPr>
            <a:picLocks noChangeAspect="1"/>
          </p:cNvPicPr>
          <p:nvPr/>
        </p:nvPicPr>
        <p:blipFill>
          <a:blip r:embed="rId3"/>
          <a:stretch>
            <a:fillRect/>
          </a:stretch>
        </p:blipFill>
        <p:spPr>
          <a:xfrm>
            <a:off x="280085" y="3561854"/>
            <a:ext cx="1149071" cy="1243012"/>
          </a:xfrm>
          <a:prstGeom prst="rect">
            <a:avLst/>
          </a:prstGeom>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1158948" y="744279"/>
            <a:ext cx="6468055" cy="4339650"/>
          </a:xfrm>
          <a:prstGeom prst="rect">
            <a:avLst/>
          </a:prstGeom>
          <a:noFill/>
        </p:spPr>
        <p:txBody>
          <a:bodyPr wrap="square" rtlCol="0">
            <a:spAutoFit/>
          </a:bodyPr>
          <a:lstStyle/>
          <a:p>
            <a:pPr algn="ctr"/>
            <a:r>
              <a:rPr lang="en-US" sz="2000" dirty="0">
                <a:solidFill>
                  <a:srgbClr val="002060"/>
                </a:solidFill>
              </a:rPr>
              <a:t>(Turn in the following every 7 years to </a:t>
            </a:r>
          </a:p>
          <a:p>
            <a:pPr algn="ctr"/>
            <a:r>
              <a:rPr lang="en-US" sz="2000" dirty="0">
                <a:solidFill>
                  <a:srgbClr val="002060"/>
                </a:solidFill>
              </a:rPr>
              <a:t>TSO Archives Chair:)</a:t>
            </a:r>
          </a:p>
          <a:p>
            <a:endParaRPr lang="en-US" sz="2000" dirty="0">
              <a:solidFill>
                <a:srgbClr val="002060"/>
              </a:solidFill>
            </a:endParaRPr>
          </a:p>
          <a:p>
            <a:pPr marL="457200" indent="-457200">
              <a:buFont typeface="+mj-lt"/>
              <a:buAutoNum type="arabicPeriod" startAt="5"/>
            </a:pPr>
            <a:r>
              <a:rPr lang="en-US" sz="2800" dirty="0">
                <a:solidFill>
                  <a:schemeClr val="tx1"/>
                </a:solidFill>
              </a:rPr>
              <a:t> Any important communication from the Founders or state officers. </a:t>
            </a:r>
          </a:p>
          <a:p>
            <a:pPr marL="457200" indent="-457200">
              <a:buFont typeface="+mj-lt"/>
              <a:buAutoNum type="arabicPeriod" startAt="5"/>
            </a:pPr>
            <a:endParaRPr lang="en-US" sz="2800" dirty="0">
              <a:solidFill>
                <a:schemeClr val="tx1"/>
              </a:solidFill>
            </a:endParaRPr>
          </a:p>
          <a:p>
            <a:pPr marL="457200" indent="-457200">
              <a:buFont typeface="+mj-lt"/>
              <a:buAutoNum type="arabicPeriod" startAt="5"/>
            </a:pPr>
            <a:r>
              <a:rPr lang="en-US" sz="2800" dirty="0">
                <a:solidFill>
                  <a:schemeClr val="tx1"/>
                </a:solidFill>
              </a:rPr>
              <a:t>Scrapbooks and photo albums, </a:t>
            </a:r>
            <a:r>
              <a:rPr lang="en-US" sz="2800" u="sng" dirty="0">
                <a:solidFill>
                  <a:schemeClr val="tx1"/>
                </a:solidFill>
              </a:rPr>
              <a:t>labeling</a:t>
            </a:r>
            <a:r>
              <a:rPr lang="en-US" sz="2800" dirty="0">
                <a:solidFill>
                  <a:schemeClr val="tx1"/>
                </a:solidFill>
              </a:rPr>
              <a:t> people, places, and dates. </a:t>
            </a:r>
          </a:p>
          <a:p>
            <a:r>
              <a:rPr lang="en-US" sz="2800" dirty="0"/>
              <a:t>    Large books may be digitized before</a:t>
            </a:r>
          </a:p>
          <a:p>
            <a:r>
              <a:rPr lang="en-US" sz="2800" dirty="0"/>
              <a:t>    submission.</a:t>
            </a:r>
            <a:endParaRPr lang="en-US" sz="2800" dirty="0">
              <a:solidFill>
                <a:schemeClr val="tx1"/>
              </a:solidFill>
            </a:endParaRPr>
          </a:p>
          <a:p>
            <a:pPr marL="457200" indent="-457200">
              <a:buFont typeface="+mj-lt"/>
              <a:buAutoNum type="arabicPeriod" startAt="5"/>
            </a:pPr>
            <a:endParaRPr lang="en-US" sz="2000" dirty="0">
              <a:solidFill>
                <a:schemeClr val="tx1"/>
              </a:solidFill>
            </a:endParaRPr>
          </a:p>
        </p:txBody>
      </p:sp>
      <p:pic>
        <p:nvPicPr>
          <p:cNvPr id="3" name="Picture 2" descr="A red hot air balloon with a banner&#10;&#10;Description automatically generated">
            <a:extLst>
              <a:ext uri="{FF2B5EF4-FFF2-40B4-BE49-F238E27FC236}">
                <a16:creationId xmlns:a16="http://schemas.microsoft.com/office/drawing/2014/main" id="{08EEBF7D-C9CD-A0D4-0762-63F69A700DB7}"/>
              </a:ext>
            </a:extLst>
          </p:cNvPr>
          <p:cNvPicPr>
            <a:picLocks noChangeAspect="1"/>
          </p:cNvPicPr>
          <p:nvPr/>
        </p:nvPicPr>
        <p:blipFill>
          <a:blip r:embed="rId3"/>
          <a:stretch>
            <a:fillRect/>
          </a:stretch>
        </p:blipFill>
        <p:spPr>
          <a:xfrm>
            <a:off x="341604" y="3814763"/>
            <a:ext cx="1056616" cy="1142998"/>
          </a:xfrm>
          <a:prstGeom prst="rect">
            <a:avLst/>
          </a:prstGeom>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4" name="Google Shape;214;p19"/>
          <p:cNvSpPr txBox="1">
            <a:spLocks noGrp="1"/>
          </p:cNvSpPr>
          <p:nvPr>
            <p:ph type="sldNum" sz="quarter" idx="12"/>
          </p:nvPr>
        </p:nvSpPr>
        <p:spPr/>
        <p:txBody>
          <a:bodyPr/>
          <a:lstStyle/>
          <a:p>
            <a:pPr lvl="0"/>
            <a:endParaRPr lang="en-GB" dirty="0"/>
          </a:p>
          <a:p>
            <a:pPr lvl="0"/>
            <a:endParaRPr lang="en-GB" dirty="0"/>
          </a:p>
        </p:txBody>
      </p:sp>
      <p:sp>
        <p:nvSpPr>
          <p:cNvPr id="4" name="TextBox 3"/>
          <p:cNvSpPr txBox="1"/>
          <p:nvPr/>
        </p:nvSpPr>
        <p:spPr>
          <a:xfrm>
            <a:off x="1158948" y="744279"/>
            <a:ext cx="6468055" cy="4093428"/>
          </a:xfrm>
          <a:prstGeom prst="rect">
            <a:avLst/>
          </a:prstGeom>
          <a:noFill/>
        </p:spPr>
        <p:txBody>
          <a:bodyPr wrap="square" rtlCol="0">
            <a:spAutoFit/>
          </a:bodyPr>
          <a:lstStyle/>
          <a:p>
            <a:pPr algn="ctr"/>
            <a:endParaRPr lang="en-US" sz="2000" b="1" dirty="0">
              <a:solidFill>
                <a:srgbClr val="0070C0"/>
              </a:solidFill>
            </a:endParaRPr>
          </a:p>
          <a:p>
            <a:pPr algn="ctr"/>
            <a:r>
              <a:rPr lang="en-US" sz="3200" b="1" dirty="0">
                <a:solidFill>
                  <a:srgbClr val="002060"/>
                </a:solidFill>
              </a:rPr>
              <a:t>Note:</a:t>
            </a:r>
          </a:p>
          <a:p>
            <a:r>
              <a:rPr lang="en-US" sz="2800" u="sng" dirty="0">
                <a:solidFill>
                  <a:schemeClr val="tx1"/>
                </a:solidFill>
              </a:rPr>
              <a:t>Extra </a:t>
            </a:r>
            <a:r>
              <a:rPr lang="en-US" sz="2800" dirty="0">
                <a:solidFill>
                  <a:schemeClr val="tx1"/>
                </a:solidFill>
              </a:rPr>
              <a:t>copies of papers such  as programs, handouts, etc., as well as any </a:t>
            </a:r>
            <a:r>
              <a:rPr lang="en-US" sz="2800" u="sng" dirty="0">
                <a:solidFill>
                  <a:schemeClr val="tx1"/>
                </a:solidFill>
              </a:rPr>
              <a:t>outdated</a:t>
            </a:r>
            <a:r>
              <a:rPr lang="en-US" sz="2800" dirty="0">
                <a:solidFill>
                  <a:schemeClr val="tx1"/>
                </a:solidFill>
              </a:rPr>
              <a:t> resources should be removed from the Chapter Archives file, thus allowing more space for those materials that must be saved. </a:t>
            </a:r>
          </a:p>
          <a:p>
            <a:r>
              <a:rPr lang="en-US" sz="2000" dirty="0">
                <a:solidFill>
                  <a:schemeClr val="tx1"/>
                </a:solidFill>
              </a:rPr>
              <a:t> </a:t>
            </a:r>
          </a:p>
          <a:p>
            <a:endParaRPr lang="en-US" sz="2000" dirty="0">
              <a:solidFill>
                <a:schemeClr val="tx1"/>
              </a:solidFill>
            </a:endParaRPr>
          </a:p>
        </p:txBody>
      </p:sp>
      <p:pic>
        <p:nvPicPr>
          <p:cNvPr id="3" name="Picture 2" descr="A red hot air balloon with a banner&#10;&#10;Description automatically generated">
            <a:extLst>
              <a:ext uri="{FF2B5EF4-FFF2-40B4-BE49-F238E27FC236}">
                <a16:creationId xmlns:a16="http://schemas.microsoft.com/office/drawing/2014/main" id="{1E73E4F8-5D42-FBF3-46ED-59A621A92FF4}"/>
              </a:ext>
            </a:extLst>
          </p:cNvPr>
          <p:cNvPicPr>
            <a:picLocks noChangeAspect="1"/>
          </p:cNvPicPr>
          <p:nvPr/>
        </p:nvPicPr>
        <p:blipFill>
          <a:blip r:embed="rId3"/>
          <a:stretch>
            <a:fillRect/>
          </a:stretch>
        </p:blipFill>
        <p:spPr>
          <a:xfrm>
            <a:off x="369318" y="3986213"/>
            <a:ext cx="808386" cy="874474"/>
          </a:xfrm>
          <a:prstGeom prst="rect">
            <a:avLst/>
          </a:prstGeom>
        </p:spPr>
      </p:pic>
    </p:spTree>
  </p:cSld>
  <p:clrMapOvr>
    <a:masterClrMapping/>
  </p:clrMapOvr>
  <p:transition>
    <p:fade thruBlk="1"/>
  </p:transition>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100</TotalTime>
  <Words>643</Words>
  <Application>Microsoft Office PowerPoint</Application>
  <PresentationFormat>On-screen Show (16:9)</PresentationFormat>
  <Paragraphs>70</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Ink Free</vt:lpstr>
      <vt:lpstr>Trebuchet MS</vt:lpstr>
      <vt:lpstr>Wingdings 3</vt:lpstr>
      <vt:lpstr>Facet</vt:lpstr>
      <vt:lpstr> Chapter Archives 2023 - 2025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JOURNEY  Which Way Will You go?</dc:title>
  <dc:creator>Katherine Grogan</dc:creator>
  <cp:lastModifiedBy>Cheryl Crawford</cp:lastModifiedBy>
  <cp:revision>51</cp:revision>
  <cp:lastPrinted>2022-02-25T19:11:00Z</cp:lastPrinted>
  <dcterms:created xsi:type="dcterms:W3CDTF">2022-06-13T14:31:18Z</dcterms:created>
  <dcterms:modified xsi:type="dcterms:W3CDTF">2024-02-21T17:33:57Z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1D56EF63160C46C09A7F54AA6DB70AC6</vt:lpwstr>
  </property>
  <property fmtid="{D5CDD505-2E9C-101B-9397-08002B2CF9AE}" pid="3" name="KSOProductBuildVer">
    <vt:lpwstr>1033-11.2.0.11156</vt:lpwstr>
  </property>
</Properties>
</file>