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68" r:id="rId4"/>
    <p:sldId id="261" r:id="rId5"/>
    <p:sldId id="272" r:id="rId6"/>
    <p:sldId id="258" r:id="rId7"/>
    <p:sldId id="257" r:id="rId8"/>
    <p:sldId id="259" r:id="rId9"/>
    <p:sldId id="263" r:id="rId10"/>
    <p:sldId id="260" r:id="rId11"/>
    <p:sldId id="264" r:id="rId12"/>
    <p:sldId id="265" r:id="rId13"/>
    <p:sldId id="266" r:id="rId14"/>
    <p:sldId id="262" r:id="rId15"/>
    <p:sldId id="267" r:id="rId16"/>
    <p:sldId id="269" r:id="rId17"/>
    <p:sldId id="271" r:id="rId18"/>
    <p:sldId id="275" r:id="rId19"/>
    <p:sldId id="270"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86EF5-C0E9-43BC-9EA8-E3353AFE2D16}" type="datetimeFigureOut">
              <a:rPr lang="en-US" smtClean="0"/>
              <a:t>6/16/2022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A2B48-058B-46AE-B62B-258CAE597293}" type="slidenum">
              <a:rPr lang="en-US" smtClean="0"/>
              <a:t>‹#›</a:t>
            </a:fld>
            <a:endParaRPr lang="en-US" dirty="0"/>
          </a:p>
        </p:txBody>
      </p:sp>
    </p:spTree>
    <p:extLst>
      <p:ext uri="{BB962C8B-B14F-4D97-AF65-F5344CB8AC3E}">
        <p14:creationId xmlns:p14="http://schemas.microsoft.com/office/powerpoint/2010/main" val="385427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DD134137-EC94-45BE-A844-9AA8D0F8BB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7A1CB5D7-8C37-48E0-AF3E-3534681CFBA7}"/>
              </a:ext>
            </a:extLst>
          </p:cNvPr>
          <p:cNvSpPr>
            <a:spLocks noGrp="1"/>
          </p:cNvSpPr>
          <p:nvPr>
            <p:ph type="body" idx="1"/>
          </p:nvPr>
        </p:nvSpPr>
        <p:spPr bwMode="auto">
          <a:xfrm>
            <a:off x="901700" y="4375150"/>
            <a:ext cx="5038725" cy="449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The invitation to membership should invite the prospective member to an orientation about the organization, also giving the date of the initiation. The letter should state that she will be asked to make a membership decision </a:t>
            </a:r>
            <a:r>
              <a:rPr lang="en-US" altLang="en-US" i="1" u="sng" dirty="0"/>
              <a:t>at the end </a:t>
            </a:r>
            <a:r>
              <a:rPr lang="en-US" altLang="en-US" i="1" dirty="0"/>
              <a:t>of the orientation. </a:t>
            </a:r>
            <a:r>
              <a:rPr lang="en-US" altLang="en-US" b="1" i="1" dirty="0"/>
              <a:t>For sample letters, visit “Recruitment Plan” under the Resources tab on the DKG Website.</a:t>
            </a:r>
          </a:p>
          <a:p>
            <a:pPr eaLnBrk="1" hangingPunct="1">
              <a:spcBef>
                <a:spcPct val="0"/>
              </a:spcBef>
            </a:pPr>
            <a:endParaRPr lang="en-US" altLang="en-US" i="1" dirty="0"/>
          </a:p>
          <a:p>
            <a:pPr eaLnBrk="1" hangingPunct="1">
              <a:spcBef>
                <a:spcPct val="0"/>
              </a:spcBef>
            </a:pPr>
            <a:r>
              <a:rPr lang="en-US" altLang="en-US" i="1" dirty="0"/>
              <a:t>The purpose of this PowerPoint  is to provide a common outline for orienting prospective new members to the Society.  It should be used in a session (preferably with most chapter members attending) weeks/days prior to the scheduled initiation so that the candidate has time to gracefully withdraw if the invitation is not appropriate for her at this time.  This presentation should lead to thoughtful reflection on the part of the invitee.  Acceptance then means an informed commitment to the organization.  Orientation on the day of initiation (or immediately preceding initiation) means the invitee is “trapped.”</a:t>
            </a:r>
          </a:p>
          <a:p>
            <a:pPr eaLnBrk="1" hangingPunct="1">
              <a:spcBef>
                <a:spcPct val="0"/>
              </a:spcBef>
            </a:pPr>
            <a:endParaRPr lang="en-US" altLang="en-US" i="1" dirty="0"/>
          </a:p>
          <a:p>
            <a:pPr eaLnBrk="1" hangingPunct="1">
              <a:spcBef>
                <a:spcPct val="0"/>
              </a:spcBef>
            </a:pPr>
            <a:r>
              <a:rPr lang="en-US" altLang="en-US" i="1" dirty="0"/>
              <a:t>Establish a welcoming, comfortable environment for the presentation.  Provide name tags for prospects and presenters. Arrange the room to prevent issues with visibility and sound.  If necessary provide signs at the entrance of the building to assist guests with finding the appropriate room. </a:t>
            </a:r>
            <a:r>
              <a:rPr lang="en-US" altLang="en-US" b="1" i="1" dirty="0"/>
              <a:t>Assign a chapter member to be a “mentor” to each prospective (or to two) member(s) to guide them through the orientation and the first year of membership. </a:t>
            </a:r>
          </a:p>
          <a:p>
            <a:pPr eaLnBrk="1" hangingPunct="1">
              <a:spcBef>
                <a:spcPct val="0"/>
              </a:spcBef>
            </a:pPr>
            <a:endParaRPr lang="en-US" altLang="en-US" i="1" dirty="0"/>
          </a:p>
          <a:p>
            <a:pPr eaLnBrk="1" hangingPunct="1">
              <a:spcBef>
                <a:spcPct val="0"/>
              </a:spcBef>
            </a:pPr>
            <a:r>
              <a:rPr lang="en-US" altLang="en-US" i="1" dirty="0"/>
              <a:t>Chapter name can be described in the introduction and the fact that this is an orientation for active membership.</a:t>
            </a:r>
          </a:p>
        </p:txBody>
      </p:sp>
      <p:sp>
        <p:nvSpPr>
          <p:cNvPr id="30723" name="Slide Number Placeholder 3">
            <a:extLst>
              <a:ext uri="{FF2B5EF4-FFF2-40B4-BE49-F238E27FC236}">
                <a16:creationId xmlns:a16="http://schemas.microsoft.com/office/drawing/2014/main" id="{32905DE6-D3B6-463A-B4A0-D0894E613A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400">
                <a:solidFill>
                  <a:schemeClr val="tx1"/>
                </a:solidFill>
                <a:latin typeface="Calibri" panose="020F0502020204030204" pitchFamily="34" charset="0"/>
                <a:ea typeface="MS PGothic" panose="020B0600070205080204" pitchFamily="34" charset="-128"/>
              </a:defRPr>
            </a:lvl1pPr>
            <a:lvl2pPr marL="742950" indent="-285750" defTabSz="903288" eaLnBrk="0" hangingPunct="0">
              <a:defRPr sz="2400">
                <a:solidFill>
                  <a:schemeClr val="tx1"/>
                </a:solidFill>
                <a:latin typeface="Calibri" panose="020F0502020204030204" pitchFamily="34" charset="0"/>
                <a:ea typeface="MS PGothic" panose="020B0600070205080204" pitchFamily="34" charset="-128"/>
              </a:defRPr>
            </a:lvl2pPr>
            <a:lvl3pPr marL="1143000" indent="-228600" defTabSz="903288" eaLnBrk="0" hangingPunct="0">
              <a:defRPr sz="2400">
                <a:solidFill>
                  <a:schemeClr val="tx1"/>
                </a:solidFill>
                <a:latin typeface="Calibri" panose="020F0502020204030204" pitchFamily="34" charset="0"/>
                <a:ea typeface="MS PGothic" panose="020B0600070205080204" pitchFamily="34" charset="-128"/>
              </a:defRPr>
            </a:lvl3pPr>
            <a:lvl4pPr marL="1600200" indent="-228600" defTabSz="903288" eaLnBrk="0" hangingPunct="0">
              <a:defRPr sz="2400">
                <a:solidFill>
                  <a:schemeClr val="tx1"/>
                </a:solidFill>
                <a:latin typeface="Calibri" panose="020F0502020204030204" pitchFamily="34" charset="0"/>
                <a:ea typeface="MS PGothic" panose="020B0600070205080204" pitchFamily="34" charset="-128"/>
              </a:defRPr>
            </a:lvl4pPr>
            <a:lvl5pPr marL="2057400" indent="-228600" defTabSz="903288"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6BC7300-9195-40C7-8AD5-C584B783E152}" type="slidenum">
              <a:rPr lang="en-US" altLang="en-US" sz="1200">
                <a:latin typeface="Comic Sans MS" panose="030F0702030302020204" pitchFamily="66" charset="0"/>
              </a:rPr>
              <a:pPr/>
              <a:t>11</a:t>
            </a:fld>
            <a:endParaRPr lang="en-US" altLang="en-US" sz="1200" dirty="0">
              <a:latin typeface="Comic Sans MS" panose="030F0702030302020204"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7B61-F89F-4C24-83AB-3A3D50B946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92F5AC-79FE-4E5D-8A74-3F1A9E981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30E59A-D445-4026-A593-A855CA083B56}"/>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5" name="Footer Placeholder 4">
            <a:extLst>
              <a:ext uri="{FF2B5EF4-FFF2-40B4-BE49-F238E27FC236}">
                <a16:creationId xmlns:a16="http://schemas.microsoft.com/office/drawing/2014/main" id="{6A180B0D-B51A-4ED0-9F6E-9C654878A9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7A78FB-91E7-465F-B1B9-AAC197F4D821}"/>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180371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7785-4742-4173-97D7-65553A7AA9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E081E-D5CD-4726-8447-460995CA1F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45032-5DB8-43FC-8A5F-E74F2B2002DC}"/>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5" name="Footer Placeholder 4">
            <a:extLst>
              <a:ext uri="{FF2B5EF4-FFF2-40B4-BE49-F238E27FC236}">
                <a16:creationId xmlns:a16="http://schemas.microsoft.com/office/drawing/2014/main" id="{30EE13A1-64E8-42BB-B005-8E90334188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F1A397-1B16-4592-81E3-27CDD33F0634}"/>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375537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F725F-770B-48B9-A2EF-2E01A2D269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78B6E-AD96-4D40-B2C5-11C03C94F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1F446-DE95-4879-BEB2-E8976A901774}"/>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5" name="Footer Placeholder 4">
            <a:extLst>
              <a:ext uri="{FF2B5EF4-FFF2-40B4-BE49-F238E27FC236}">
                <a16:creationId xmlns:a16="http://schemas.microsoft.com/office/drawing/2014/main" id="{2B7D9E82-C139-45CC-9B9B-959809A747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F5656F-EBC7-4BEE-957E-23EF68CFCCF1}"/>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214730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90512F05-4D05-4A8C-B8AB-63A1834194F7}"/>
              </a:ext>
            </a:extLst>
          </p:cNvPr>
          <p:cNvSpPr>
            <a:spLocks/>
          </p:cNvSpPr>
          <p:nvPr userDrawn="1"/>
        </p:nvSpPr>
        <p:spPr bwMode="auto">
          <a:xfrm>
            <a:off x="844552" y="4445000"/>
            <a:ext cx="3016249" cy="0"/>
          </a:xfrm>
          <a:custGeom>
            <a:avLst/>
            <a:gdLst>
              <a:gd name="T0" fmla="*/ 0 w 2261870"/>
              <a:gd name="T1" fmla="*/ 2262345 w 2261870"/>
              <a:gd name="T2" fmla="*/ 0 60000 65536"/>
              <a:gd name="T3" fmla="*/ 0 60000 65536"/>
            </a:gdLst>
            <a:ahLst/>
            <a:cxnLst>
              <a:cxn ang="T2">
                <a:pos x="T0" y="0"/>
              </a:cxn>
              <a:cxn ang="T3">
                <a:pos x="T1" y="0"/>
              </a:cxn>
            </a:cxnLst>
            <a:rect l="0" t="0" r="r" b="b"/>
            <a:pathLst>
              <a:path w="2261870">
                <a:moveTo>
                  <a:pt x="0" y="0"/>
                </a:moveTo>
                <a:lnTo>
                  <a:pt x="2261711" y="0"/>
                </a:lnTo>
              </a:path>
            </a:pathLst>
          </a:custGeom>
          <a:noFill/>
          <a:ln w="50260">
            <a:solidFill>
              <a:srgbClr val="AAD03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p>
        </p:txBody>
      </p:sp>
      <p:sp>
        <p:nvSpPr>
          <p:cNvPr id="6" name="object 7">
            <a:extLst>
              <a:ext uri="{FF2B5EF4-FFF2-40B4-BE49-F238E27FC236}">
                <a16:creationId xmlns:a16="http://schemas.microsoft.com/office/drawing/2014/main" id="{ED9071E7-1487-41B2-8CFD-18AD30C988ED}"/>
              </a:ext>
            </a:extLst>
          </p:cNvPr>
          <p:cNvSpPr>
            <a:spLocks/>
          </p:cNvSpPr>
          <p:nvPr userDrawn="1"/>
        </p:nvSpPr>
        <p:spPr bwMode="auto">
          <a:xfrm>
            <a:off x="3860800" y="4445000"/>
            <a:ext cx="3016251" cy="0"/>
          </a:xfrm>
          <a:custGeom>
            <a:avLst/>
            <a:gdLst>
              <a:gd name="T0" fmla="*/ 0 w 2261870"/>
              <a:gd name="T1" fmla="*/ 2262347 w 2261870"/>
              <a:gd name="T2" fmla="*/ 0 60000 65536"/>
              <a:gd name="T3" fmla="*/ 0 60000 65536"/>
            </a:gdLst>
            <a:ahLst/>
            <a:cxnLst>
              <a:cxn ang="T2">
                <a:pos x="T0" y="0"/>
              </a:cxn>
              <a:cxn ang="T3">
                <a:pos x="T1" y="0"/>
              </a:cxn>
            </a:cxnLst>
            <a:rect l="0" t="0" r="r" b="b"/>
            <a:pathLst>
              <a:path w="2261870">
                <a:moveTo>
                  <a:pt x="0" y="0"/>
                </a:moveTo>
                <a:lnTo>
                  <a:pt x="2261711" y="0"/>
                </a:lnTo>
              </a:path>
            </a:pathLst>
          </a:custGeom>
          <a:noFill/>
          <a:ln w="50260">
            <a:solidFill>
              <a:srgbClr val="C61F3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p>
        </p:txBody>
      </p:sp>
      <p:sp>
        <p:nvSpPr>
          <p:cNvPr id="2" name="Title 1"/>
          <p:cNvSpPr>
            <a:spLocks noGrp="1"/>
          </p:cNvSpPr>
          <p:nvPr>
            <p:ph type="ctrTitle"/>
          </p:nvPr>
        </p:nvSpPr>
        <p:spPr>
          <a:xfrm>
            <a:off x="508000" y="2717801"/>
            <a:ext cx="7010400" cy="1015999"/>
          </a:xfrm>
        </p:spPr>
        <p:txBody>
          <a:bodyPr>
            <a:normAutofit/>
          </a:bodyPr>
          <a:lstStyle>
            <a:lvl1pPr>
              <a:defRPr sz="4267">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08000" y="4673600"/>
            <a:ext cx="7010400" cy="685800"/>
          </a:xfrm>
        </p:spPr>
        <p:txBody>
          <a:bodyPr>
            <a:normAutofit/>
          </a:bodyPr>
          <a:lstStyle>
            <a:lvl1pPr marL="0" indent="0" algn="ctr">
              <a:buNone/>
              <a:defRPr sz="2600">
                <a:solidFill>
                  <a:schemeClr val="tx1">
                    <a:lumMod val="85000"/>
                    <a:lumOff val="1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3"/>
          </p:nvPr>
        </p:nvSpPr>
        <p:spPr>
          <a:xfrm>
            <a:off x="508000" y="3733800"/>
            <a:ext cx="7010400" cy="508000"/>
          </a:xfrm>
        </p:spPr>
        <p:txBody>
          <a:bodyPr>
            <a:noAutofit/>
          </a:bodyPr>
          <a:lstStyle>
            <a:lvl1pPr marL="0" indent="0" algn="ctr">
              <a:buNone/>
              <a:defRPr sz="3133"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 styles</a:t>
            </a:r>
          </a:p>
        </p:txBody>
      </p:sp>
      <p:sp>
        <p:nvSpPr>
          <p:cNvPr id="7" name="Date Placeholder 3">
            <a:extLst>
              <a:ext uri="{FF2B5EF4-FFF2-40B4-BE49-F238E27FC236}">
                <a16:creationId xmlns:a16="http://schemas.microsoft.com/office/drawing/2014/main" id="{933053D5-61F5-4F43-AF3F-46976C9E564E}"/>
              </a:ext>
            </a:extLst>
          </p:cNvPr>
          <p:cNvSpPr>
            <a:spLocks noGrp="1"/>
          </p:cNvSpPr>
          <p:nvPr>
            <p:ph type="dt" sz="half" idx="14"/>
          </p:nvPr>
        </p:nvSpPr>
        <p:spPr/>
        <p:txBody>
          <a:bodyPr/>
          <a:lstStyle>
            <a:lvl1pPr>
              <a:defRPr/>
            </a:lvl1pPr>
          </a:lstStyle>
          <a:p>
            <a:fld id="{886508AE-58C3-4B5B-9121-BA051F03F786}" type="datetimeFigureOut">
              <a:rPr lang="en-US" altLang="en-US"/>
              <a:pPr/>
              <a:t>6/16/2022</a:t>
            </a:fld>
            <a:endParaRPr lang="en-US" altLang="en-US" dirty="0"/>
          </a:p>
        </p:txBody>
      </p:sp>
      <p:sp>
        <p:nvSpPr>
          <p:cNvPr id="8" name="Footer Placeholder 4">
            <a:extLst>
              <a:ext uri="{FF2B5EF4-FFF2-40B4-BE49-F238E27FC236}">
                <a16:creationId xmlns:a16="http://schemas.microsoft.com/office/drawing/2014/main" id="{D8901910-BAB4-45E7-861B-CAD048758D0D}"/>
              </a:ext>
            </a:extLst>
          </p:cNvPr>
          <p:cNvSpPr>
            <a:spLocks noGrp="1"/>
          </p:cNvSpPr>
          <p:nvPr>
            <p:ph type="ftr" sz="quarter" idx="15"/>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5DC5BDA-678C-405E-983A-0FC18A29868B}"/>
              </a:ext>
            </a:extLst>
          </p:cNvPr>
          <p:cNvSpPr>
            <a:spLocks noGrp="1"/>
          </p:cNvSpPr>
          <p:nvPr>
            <p:ph type="sldNum" sz="quarter" idx="16"/>
          </p:nvPr>
        </p:nvSpPr>
        <p:spPr/>
        <p:txBody>
          <a:bodyPr/>
          <a:lstStyle>
            <a:lvl1pPr>
              <a:defRPr/>
            </a:lvl1pPr>
          </a:lstStyle>
          <a:p>
            <a:fld id="{7A777F23-A6BC-41DB-930F-1E36E4224F56}" type="slidenum">
              <a:rPr lang="en-US" altLang="en-US"/>
              <a:pPr/>
              <a:t>‹#›</a:t>
            </a:fld>
            <a:endParaRPr lang="en-US" altLang="en-US" dirty="0"/>
          </a:p>
        </p:txBody>
      </p:sp>
    </p:spTree>
    <p:extLst>
      <p:ext uri="{BB962C8B-B14F-4D97-AF65-F5344CB8AC3E}">
        <p14:creationId xmlns:p14="http://schemas.microsoft.com/office/powerpoint/2010/main" val="61565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1A03-8486-4FC0-83E6-5078C46CD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809CA5-CBBC-4DDA-8795-8F9E65DF22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6717F-35E9-41BA-9997-62D31C9A807E}"/>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5" name="Footer Placeholder 4">
            <a:extLst>
              <a:ext uri="{FF2B5EF4-FFF2-40B4-BE49-F238E27FC236}">
                <a16:creationId xmlns:a16="http://schemas.microsoft.com/office/drawing/2014/main" id="{2D66B421-EAB0-4DF7-A81D-46CCBD1A48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CD54A7-E0DA-4DA8-B9A6-EFE98A07E4F5}"/>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256594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5D95-9458-4BF0-9D77-019132AF4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5D75B-391D-44E5-A3B9-8EFC3FE7D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A64E86-A1DF-4B34-8164-0E27991C69DC}"/>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5" name="Footer Placeholder 4">
            <a:extLst>
              <a:ext uri="{FF2B5EF4-FFF2-40B4-BE49-F238E27FC236}">
                <a16:creationId xmlns:a16="http://schemas.microsoft.com/office/drawing/2014/main" id="{C50AFDB7-6F80-4C85-9D13-AC11CA8397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92F65B-75C0-4BAD-8331-3840842DAE28}"/>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389231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B2C3-35EE-4B6D-8DFE-F7E1C75D2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B4762-94FD-4948-80E8-54D622C695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B47FDD-9E9E-463A-82CE-4BC3AF9B46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B03BC4-97FE-4CDF-B379-AF673FE4053D}"/>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6" name="Footer Placeholder 5">
            <a:extLst>
              <a:ext uri="{FF2B5EF4-FFF2-40B4-BE49-F238E27FC236}">
                <a16:creationId xmlns:a16="http://schemas.microsoft.com/office/drawing/2014/main" id="{EC6460EB-4366-49DC-B583-C4B1B374AF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19631E-3A3D-4E46-838C-0FD2742099BF}"/>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254258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2436-BDA1-4687-B048-C1AD94E51E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651-094A-436B-8FD8-8F2875A97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B1C20-E2AA-4DEA-934B-D34E9A021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DD8D49-17C2-4A3D-AC45-6FDEE8811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56FE68-CC50-47BF-A1FE-DFD49F3938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5926E-E337-4C2B-83FD-ED7DC03D9A13}"/>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8" name="Footer Placeholder 7">
            <a:extLst>
              <a:ext uri="{FF2B5EF4-FFF2-40B4-BE49-F238E27FC236}">
                <a16:creationId xmlns:a16="http://schemas.microsoft.com/office/drawing/2014/main" id="{5F059FA7-98B4-45CC-B2D2-7605A75BDA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DF4C8B-90D0-4615-AB41-8B13CFE5478A}"/>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67638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BBF2-AF0C-4E87-9EE5-E18276E79F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F43044-7B20-40ED-9622-740CB1BF5656}"/>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4" name="Footer Placeholder 3">
            <a:extLst>
              <a:ext uri="{FF2B5EF4-FFF2-40B4-BE49-F238E27FC236}">
                <a16:creationId xmlns:a16="http://schemas.microsoft.com/office/drawing/2014/main" id="{87A29242-7DE4-47C0-A1DC-DD514153E2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A23C837-641E-4B9A-8B00-4C14104CAD10}"/>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367405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E0995-2D12-4A3E-83BE-A2CEA69B5E5A}"/>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3" name="Footer Placeholder 2">
            <a:extLst>
              <a:ext uri="{FF2B5EF4-FFF2-40B4-BE49-F238E27FC236}">
                <a16:creationId xmlns:a16="http://schemas.microsoft.com/office/drawing/2014/main" id="{810D2942-BD76-43D6-BB22-6CE8C3A78D8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2233FC-4FAB-4A5C-93E5-968FDAB88464}"/>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12943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9BCF-4F2A-43A2-9951-76AD3A53D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9C6D20-A462-44DE-8FCF-2B3EAD63F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3A716C-FFCE-45C4-9EA8-41375220B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D2CF4-A820-443D-BABD-9ACB85989951}"/>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6" name="Footer Placeholder 5">
            <a:extLst>
              <a:ext uri="{FF2B5EF4-FFF2-40B4-BE49-F238E27FC236}">
                <a16:creationId xmlns:a16="http://schemas.microsoft.com/office/drawing/2014/main" id="{396B5201-9D1A-47D7-86C1-45FCC03148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46C66C-2545-4156-9BFB-8CB5F5758E45}"/>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413657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AE17-5A40-4FB5-A646-DFC9713AD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6E043C-EDDF-40DD-8746-D2A28E154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93F73EE-1D43-42E5-A6D0-9C185041F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76EF2-0F77-4C97-B752-896D4E0649FF}"/>
              </a:ext>
            </a:extLst>
          </p:cNvPr>
          <p:cNvSpPr>
            <a:spLocks noGrp="1"/>
          </p:cNvSpPr>
          <p:nvPr>
            <p:ph type="dt" sz="half" idx="10"/>
          </p:nvPr>
        </p:nvSpPr>
        <p:spPr/>
        <p:txBody>
          <a:bodyPr/>
          <a:lstStyle/>
          <a:p>
            <a:fld id="{13908E1B-588C-417E-85E9-2B9761CDC9A5}" type="datetimeFigureOut">
              <a:rPr lang="en-US" smtClean="0"/>
              <a:t>6/16/2022</a:t>
            </a:fld>
            <a:endParaRPr lang="en-US" dirty="0"/>
          </a:p>
        </p:txBody>
      </p:sp>
      <p:sp>
        <p:nvSpPr>
          <p:cNvPr id="6" name="Footer Placeholder 5">
            <a:extLst>
              <a:ext uri="{FF2B5EF4-FFF2-40B4-BE49-F238E27FC236}">
                <a16:creationId xmlns:a16="http://schemas.microsoft.com/office/drawing/2014/main" id="{B0D3697B-3A18-4785-9A53-74D88220C4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85C2AA-8186-430E-8FB2-32CEF206123F}"/>
              </a:ext>
            </a:extLst>
          </p:cNvPr>
          <p:cNvSpPr>
            <a:spLocks noGrp="1"/>
          </p:cNvSpPr>
          <p:nvPr>
            <p:ph type="sldNum" sz="quarter" idx="12"/>
          </p:nvPr>
        </p:nvSpPr>
        <p:spPr/>
        <p:txBody>
          <a:bodyPr/>
          <a:lstStyle/>
          <a:p>
            <a:fld id="{7208465A-EEEB-4DDC-A350-98ABCE553A5C}" type="slidenum">
              <a:rPr lang="en-US" smtClean="0"/>
              <a:t>‹#›</a:t>
            </a:fld>
            <a:endParaRPr lang="en-US" dirty="0"/>
          </a:p>
        </p:txBody>
      </p:sp>
    </p:spTree>
    <p:extLst>
      <p:ext uri="{BB962C8B-B14F-4D97-AF65-F5344CB8AC3E}">
        <p14:creationId xmlns:p14="http://schemas.microsoft.com/office/powerpoint/2010/main" val="101208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72C88-E630-48BE-ADDE-D19ACD717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F27B11-351F-44A4-B0DD-8B9C23D6D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64E9A-E87A-444D-A009-507AB14F6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08E1B-588C-417E-85E9-2B9761CDC9A5}" type="datetimeFigureOut">
              <a:rPr lang="en-US" smtClean="0"/>
              <a:t>6/16/2022</a:t>
            </a:fld>
            <a:endParaRPr lang="en-US" dirty="0"/>
          </a:p>
        </p:txBody>
      </p:sp>
      <p:sp>
        <p:nvSpPr>
          <p:cNvPr id="5" name="Footer Placeholder 4">
            <a:extLst>
              <a:ext uri="{FF2B5EF4-FFF2-40B4-BE49-F238E27FC236}">
                <a16:creationId xmlns:a16="http://schemas.microsoft.com/office/drawing/2014/main" id="{02478C02-5E0F-493D-84DC-C35FE430E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EB2247-D3F1-4EE3-9E5A-9A218E83E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8465A-EEEB-4DDC-A350-98ABCE553A5C}" type="slidenum">
              <a:rPr lang="en-US" smtClean="0"/>
              <a:t>‹#›</a:t>
            </a:fld>
            <a:endParaRPr lang="en-US" dirty="0"/>
          </a:p>
        </p:txBody>
      </p:sp>
    </p:spTree>
    <p:extLst>
      <p:ext uri="{BB962C8B-B14F-4D97-AF65-F5344CB8AC3E}">
        <p14:creationId xmlns:p14="http://schemas.microsoft.com/office/powerpoint/2010/main" val="382659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af2teach@comcast.ne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caf2teach@comcast.net"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freepngimg.com/png/88489-text-symbol-question-drawing-mark-free-download-png-hq"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uburbancorrespondent.blogspot.com/2013/05/finish-line.html" TargetMode="External"/><Relationship Id="rId7" Type="http://schemas.openxmlformats.org/officeDocument/2006/relationships/hyperlink" Target="https://creativecommons.org/licenses/by-nc/3.0/" TargetMode="Externa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hyperlink" Target="https://momgoescamping.com/is-it-okay-to-wear-cotton-hiking/" TargetMode="External"/><Relationship Id="rId11" Type="http://schemas.openxmlformats.org/officeDocument/2006/relationships/hyperlink" Target="https://www.flickr.com/photos/ilovememphis/3881707687/" TargetMode="External"/><Relationship Id="rId5" Type="http://schemas.openxmlformats.org/officeDocument/2006/relationships/image" Target="../media/image9.jpg"/><Relationship Id="rId10" Type="http://schemas.openxmlformats.org/officeDocument/2006/relationships/image" Target="../media/image11.jpg"/><Relationship Id="rId4" Type="http://schemas.openxmlformats.org/officeDocument/2006/relationships/hyperlink" Target="https://creativecommons.org/licenses/by-nc-nd/3.0/" TargetMode="External"/><Relationship Id="rId9" Type="http://schemas.openxmlformats.org/officeDocument/2006/relationships/hyperlink" Target="http://www.publicdomainpictures.net/view-image.php?image=209300&amp;picture=nur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lasticmind.ca/innerpreneur/index.php/2011/05"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4114-F402-4EEF-B219-EE4C623A504E}"/>
              </a:ext>
            </a:extLst>
          </p:cNvPr>
          <p:cNvSpPr>
            <a:spLocks noGrp="1"/>
          </p:cNvSpPr>
          <p:nvPr>
            <p:ph type="ctrTitle"/>
          </p:nvPr>
        </p:nvSpPr>
        <p:spPr>
          <a:xfrm>
            <a:off x="789709" y="1122363"/>
            <a:ext cx="10695709" cy="2387600"/>
          </a:xfrm>
        </p:spPr>
        <p:txBody>
          <a:bodyPr>
            <a:normAutofit/>
          </a:bodyPr>
          <a:lstStyle/>
          <a:p>
            <a:r>
              <a:rPr lang="en-US" dirty="0">
                <a:latin typeface="Arabic Typesetting" panose="03020402040406030203" pitchFamily="66" charset="-78"/>
                <a:cs typeface="Arabic Typesetting" panose="03020402040406030203" pitchFamily="66" charset="-78"/>
              </a:rPr>
              <a:t>Leadership Development for Chapter Presidents</a:t>
            </a:r>
            <a:br>
              <a:rPr lang="en-US" dirty="0">
                <a:latin typeface="Arabic Typesetting" panose="03020402040406030203" pitchFamily="66" charset="-78"/>
                <a:cs typeface="Arabic Typesetting" panose="03020402040406030203" pitchFamily="66" charset="-78"/>
              </a:rPr>
            </a:br>
            <a:endParaRPr lang="en-US" dirty="0">
              <a:latin typeface="Arabic Typesetting" panose="03020402040406030203" pitchFamily="66" charset="-78"/>
              <a:cs typeface="Arabic Typesetting" panose="03020402040406030203" pitchFamily="66" charset="-78"/>
            </a:endParaRPr>
          </a:p>
        </p:txBody>
      </p:sp>
      <p:sp>
        <p:nvSpPr>
          <p:cNvPr id="3" name="Subtitle 2">
            <a:extLst>
              <a:ext uri="{FF2B5EF4-FFF2-40B4-BE49-F238E27FC236}">
                <a16:creationId xmlns:a16="http://schemas.microsoft.com/office/drawing/2014/main" id="{F8A4AA18-CB38-4254-9635-A504781AAC96}"/>
              </a:ext>
            </a:extLst>
          </p:cNvPr>
          <p:cNvSpPr>
            <a:spLocks noGrp="1"/>
          </p:cNvSpPr>
          <p:nvPr>
            <p:ph type="subTitle" idx="1"/>
          </p:nvPr>
        </p:nvSpPr>
        <p:spPr>
          <a:xfrm>
            <a:off x="1524000" y="3219018"/>
            <a:ext cx="9144000" cy="1655762"/>
          </a:xfrm>
        </p:spPr>
        <p:txBody>
          <a:bodyPr>
            <a:normAutofit fontScale="92500" lnSpcReduction="10000"/>
          </a:bodyPr>
          <a:lstStyle/>
          <a:p>
            <a:r>
              <a:rPr lang="en-US" sz="6000" dirty="0">
                <a:latin typeface="Arabic Typesetting" panose="03020402040406030203" pitchFamily="66" charset="-78"/>
                <a:cs typeface="Arabic Typesetting" panose="03020402040406030203" pitchFamily="66" charset="-78"/>
              </a:rPr>
              <a:t>Membership</a:t>
            </a:r>
          </a:p>
          <a:p>
            <a:r>
              <a:rPr lang="en-US" sz="6000" dirty="0">
                <a:latin typeface="Arabic Typesetting" panose="03020402040406030203" pitchFamily="66" charset="-78"/>
                <a:cs typeface="Arabic Typesetting" panose="03020402040406030203" pitchFamily="66" charset="-78"/>
              </a:rPr>
              <a:t>June 2022</a:t>
            </a:r>
          </a:p>
          <a:p>
            <a:endParaRPr lang="en-US" sz="6000" dirty="0">
              <a:latin typeface="Arabic Typesetting" panose="03020402040406030203" pitchFamily="66" charset="-78"/>
              <a:cs typeface="Arabic Typesetting" panose="03020402040406030203" pitchFamily="66" charset="-78"/>
            </a:endParaRPr>
          </a:p>
          <a:p>
            <a:endParaRPr lang="en-US" sz="6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492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16699-C9DF-4BD4-B548-2AD7E5F938E3}"/>
              </a:ext>
            </a:extLst>
          </p:cNvPr>
          <p:cNvSpPr txBox="1"/>
          <p:nvPr/>
        </p:nvSpPr>
        <p:spPr>
          <a:xfrm>
            <a:off x="332509" y="0"/>
            <a:ext cx="11859492" cy="6865982"/>
          </a:xfrm>
          <a:prstGeom prst="rect">
            <a:avLst/>
          </a:prstGeom>
          <a:noFill/>
        </p:spPr>
        <p:txBody>
          <a:bodyPr wrap="square" rtlCol="0">
            <a:spAutoFit/>
          </a:bodyPr>
          <a:lstStyle/>
          <a:p>
            <a:pPr marL="0" marR="0" algn="ctr">
              <a:spcBef>
                <a:spcPts val="0"/>
              </a:spcBef>
              <a:spcAft>
                <a:spcPts val="0"/>
              </a:spcAft>
            </a:pPr>
            <a:r>
              <a:rPr lang="en-US" sz="1400" i="1" dirty="0">
                <a:solidFill>
                  <a:srgbClr val="000000"/>
                </a:solidFill>
                <a:effectLst/>
                <a:latin typeface="Lucida Handwriting" panose="03010101010101010101" pitchFamily="66" charset="0"/>
                <a:ea typeface="ヒラギノ角ゴ Pro W3"/>
              </a:rPr>
              <a:t>The </a:t>
            </a:r>
            <a:r>
              <a:rPr lang="en-US" sz="1400" i="1" dirty="0">
                <a:solidFill>
                  <a:srgbClr val="FF0000"/>
                </a:solidFill>
                <a:effectLst/>
                <a:latin typeface="Lucida Handwriting" panose="03010101010101010101" pitchFamily="66" charset="0"/>
                <a:ea typeface="ヒラギノ角ゴ Pro W3"/>
              </a:rPr>
              <a:t>(Name) </a:t>
            </a:r>
            <a:r>
              <a:rPr lang="en-US" sz="1400" i="1" dirty="0">
                <a:solidFill>
                  <a:srgbClr val="000000"/>
                </a:solidFill>
                <a:effectLst/>
                <a:latin typeface="Lucida Handwriting" panose="03010101010101010101" pitchFamily="66" charset="0"/>
                <a:ea typeface="ヒラギノ角ゴ Pro W3"/>
              </a:rPr>
              <a:t>State Organization, </a:t>
            </a:r>
            <a:r>
              <a:rPr lang="en-US" sz="1400" i="1" dirty="0">
                <a:solidFill>
                  <a:srgbClr val="FF0000"/>
                </a:solidFill>
                <a:effectLst/>
                <a:latin typeface="Lucida Handwriting" panose="03010101010101010101" pitchFamily="66" charset="0"/>
                <a:ea typeface="ヒラギノ角ゴ Pro W3"/>
              </a:rPr>
              <a:t>(Name) </a:t>
            </a:r>
            <a:r>
              <a:rPr lang="en-US" sz="1400" i="1" dirty="0">
                <a:solidFill>
                  <a:srgbClr val="000000"/>
                </a:solidFill>
                <a:effectLst/>
                <a:latin typeface="Lucida Handwriting" panose="03010101010101010101" pitchFamily="66" charset="0"/>
                <a:ea typeface="ヒラギノ角ゴ Pro W3"/>
              </a:rPr>
              <a:t>Chapter</a:t>
            </a:r>
            <a:endParaRPr lang="en-US" sz="1400" dirty="0">
              <a:solidFill>
                <a:srgbClr val="000000"/>
              </a:solidFill>
              <a:effectLst/>
              <a:latin typeface="Times New Roman" panose="02020603050405020304" pitchFamily="18" charset="0"/>
              <a:ea typeface="ヒラギノ角ゴ Pro W3"/>
            </a:endParaRPr>
          </a:p>
          <a:p>
            <a:pPr marL="0" marR="0">
              <a:spcBef>
                <a:spcPts val="0"/>
              </a:spcBef>
              <a:spcAft>
                <a:spcPts val="0"/>
              </a:spcAft>
            </a:pPr>
            <a:r>
              <a:rPr lang="en-US" sz="1400" dirty="0">
                <a:solidFill>
                  <a:srgbClr val="000000"/>
                </a:solidFill>
                <a:effectLst/>
                <a:latin typeface="Times New Roman" panose="02020603050405020304" pitchFamily="18" charset="0"/>
                <a:ea typeface="ヒラギノ角ゴ Pro W3"/>
              </a:rPr>
              <a:t> </a:t>
            </a:r>
          </a:p>
          <a:p>
            <a:pPr marL="0" marR="0" algn="ctr">
              <a:spcBef>
                <a:spcPts val="0"/>
              </a:spcBef>
              <a:spcAft>
                <a:spcPts val="0"/>
              </a:spcAft>
            </a:pPr>
            <a:r>
              <a:rPr lang="en-US" sz="1400" dirty="0">
                <a:solidFill>
                  <a:srgbClr val="FF0000"/>
                </a:solidFill>
                <a:effectLst/>
                <a:latin typeface="Times New Roman" panose="02020603050405020304" pitchFamily="18" charset="0"/>
                <a:ea typeface="ヒラギノ角ゴ Pro W3"/>
              </a:rPr>
              <a:t>							Date of Prospect Letter</a:t>
            </a:r>
            <a:endParaRPr lang="en-US" sz="1400" dirty="0">
              <a:solidFill>
                <a:srgbClr val="000000"/>
              </a:solidFill>
              <a:effectLst/>
              <a:latin typeface="Times New Roman" panose="02020603050405020304" pitchFamily="18" charset="0"/>
              <a:ea typeface="ヒラギノ角ゴ Pro W3"/>
            </a:endParaRPr>
          </a:p>
          <a:p>
            <a:pPr marL="0" marR="0">
              <a:spcBef>
                <a:spcPts val="0"/>
              </a:spcBef>
              <a:spcAft>
                <a:spcPts val="0"/>
              </a:spcAft>
            </a:pPr>
            <a:r>
              <a:rPr lang="en-US" sz="1400" dirty="0">
                <a:solidFill>
                  <a:srgbClr val="FF0000"/>
                </a:solidFill>
                <a:effectLst/>
                <a:latin typeface="Times New Roman" panose="02020603050405020304" pitchFamily="18" charset="0"/>
                <a:ea typeface="ヒラギノ角ゴ Pro W3"/>
              </a:rPr>
              <a:t>Name of Prospect</a:t>
            </a:r>
            <a:endParaRPr lang="en-US" sz="1400" dirty="0">
              <a:solidFill>
                <a:srgbClr val="000000"/>
              </a:solidFill>
              <a:effectLst/>
              <a:latin typeface="Times New Roman" panose="02020603050405020304" pitchFamily="18" charset="0"/>
              <a:ea typeface="ヒラギノ角ゴ Pro W3"/>
            </a:endParaRPr>
          </a:p>
          <a:p>
            <a:pPr marL="0" marR="0">
              <a:spcBef>
                <a:spcPts val="0"/>
              </a:spcBef>
              <a:spcAft>
                <a:spcPts val="0"/>
              </a:spcAft>
            </a:pPr>
            <a:r>
              <a:rPr lang="en-US" sz="1400" dirty="0">
                <a:solidFill>
                  <a:srgbClr val="FF0000"/>
                </a:solidFill>
                <a:effectLst/>
                <a:latin typeface="Times New Roman" panose="02020603050405020304" pitchFamily="18" charset="0"/>
                <a:ea typeface="ヒラギノ角ゴ Pro W3"/>
              </a:rPr>
              <a:t>Mailing Address</a:t>
            </a:r>
            <a:endParaRPr lang="en-US" sz="1400" dirty="0">
              <a:solidFill>
                <a:srgbClr val="000000"/>
              </a:solidFill>
              <a:effectLst/>
              <a:latin typeface="Times New Roman" panose="02020603050405020304" pitchFamily="18" charset="0"/>
              <a:ea typeface="ヒラギノ角ゴ Pro W3"/>
            </a:endParaRPr>
          </a:p>
          <a:p>
            <a:pPr marL="0" marR="0">
              <a:spcBef>
                <a:spcPts val="0"/>
              </a:spcBef>
              <a:spcAft>
                <a:spcPts val="0"/>
              </a:spcAft>
            </a:pPr>
            <a:r>
              <a:rPr lang="en-US" sz="1400" dirty="0">
                <a:solidFill>
                  <a:srgbClr val="FF0000"/>
                </a:solidFill>
                <a:effectLst/>
                <a:latin typeface="Times New Roman" panose="02020603050405020304" pitchFamily="18" charset="0"/>
                <a:ea typeface="ヒラギノ角ゴ Pro W3"/>
              </a:rPr>
              <a:t>City, State, Zip</a:t>
            </a:r>
            <a:endParaRPr lang="en-US" sz="1400" dirty="0">
              <a:solidFill>
                <a:srgbClr val="000000"/>
              </a:solidFill>
              <a:effectLst/>
              <a:latin typeface="Times New Roman" panose="02020603050405020304" pitchFamily="18" charset="0"/>
              <a:ea typeface="ヒラギノ角ゴ Pro W3"/>
            </a:endParaRPr>
          </a:p>
          <a:p>
            <a:pPr marL="0" marR="0">
              <a:spcBef>
                <a:spcPts val="0"/>
              </a:spcBef>
              <a:spcAft>
                <a:spcPts val="0"/>
              </a:spcAft>
            </a:pPr>
            <a:r>
              <a:rPr lang="en-US" sz="1400" dirty="0">
                <a:solidFill>
                  <a:srgbClr val="000000"/>
                </a:solidFill>
                <a:effectLst/>
                <a:latin typeface="Times New Roman" panose="02020603050405020304" pitchFamily="18" charset="0"/>
                <a:ea typeface="ヒラギノ角ゴ Pro W3"/>
              </a:rPr>
              <a:t> </a:t>
            </a:r>
          </a:p>
          <a:p>
            <a:pPr marL="0" marR="0">
              <a:spcBef>
                <a:spcPts val="0"/>
              </a:spcBef>
              <a:spcAft>
                <a:spcPts val="0"/>
              </a:spcAft>
            </a:pPr>
            <a:r>
              <a:rPr lang="en-US" sz="1400" dirty="0">
                <a:solidFill>
                  <a:srgbClr val="000000"/>
                </a:solidFill>
                <a:effectLst/>
                <a:latin typeface="Times New Roman" panose="02020603050405020304" pitchFamily="18" charset="0"/>
                <a:ea typeface="ヒラギノ角ゴ Pro W3"/>
              </a:rPr>
              <a:t>Dear </a:t>
            </a:r>
            <a:r>
              <a:rPr lang="en-US" sz="1400" dirty="0">
                <a:solidFill>
                  <a:srgbClr val="FF0000"/>
                </a:solidFill>
                <a:effectLst/>
                <a:latin typeface="Times New Roman" panose="02020603050405020304" pitchFamily="18" charset="0"/>
                <a:ea typeface="ヒラギノ角ゴ Pro W3"/>
              </a:rPr>
              <a:t>First Name</a:t>
            </a:r>
            <a:r>
              <a:rPr lang="en-US" sz="1400" dirty="0">
                <a:solidFill>
                  <a:srgbClr val="000000"/>
                </a:solidFill>
                <a:effectLst/>
                <a:latin typeface="Times New Roman" panose="02020603050405020304" pitchFamily="18" charset="0"/>
                <a:ea typeface="ヒラギノ角ゴ Pro W3"/>
              </a:rPr>
              <a:t>:</a:t>
            </a:r>
          </a:p>
          <a:p>
            <a:pPr marL="0" marR="0">
              <a:spcBef>
                <a:spcPts val="0"/>
              </a:spcBef>
              <a:spcAft>
                <a:spcPts val="0"/>
              </a:spcAft>
            </a:pPr>
            <a:r>
              <a:rPr lang="en-US" sz="1800" dirty="0">
                <a:solidFill>
                  <a:srgbClr val="000000"/>
                </a:solidFill>
                <a:effectLst/>
                <a:latin typeface="Times New Roman" panose="02020603050405020304" pitchFamily="18" charset="0"/>
                <a:ea typeface="ヒラギノ角ゴ Pro W3"/>
              </a:rPr>
              <a:t>	</a:t>
            </a:r>
            <a:r>
              <a:rPr lang="en-US" sz="1400" dirty="0">
                <a:solidFill>
                  <a:srgbClr val="000000"/>
                </a:solidFill>
                <a:effectLst/>
                <a:latin typeface="Times New Roman" panose="02020603050405020304" pitchFamily="18" charset="0"/>
                <a:ea typeface="ヒラギノ角ゴ Pro W3"/>
              </a:rPr>
              <a:t>A member of </a:t>
            </a:r>
            <a:r>
              <a:rPr lang="en-US" sz="1400" dirty="0">
                <a:solidFill>
                  <a:srgbClr val="FF0000"/>
                </a:solidFill>
                <a:effectLst/>
                <a:latin typeface="Times New Roman" panose="02020603050405020304" pitchFamily="18" charset="0"/>
                <a:ea typeface="ヒラギノ角ゴ Pro W3"/>
              </a:rPr>
              <a:t>(Name)</a:t>
            </a:r>
            <a:r>
              <a:rPr lang="en-US" sz="1400" dirty="0">
                <a:solidFill>
                  <a:srgbClr val="000000"/>
                </a:solidFill>
                <a:effectLst/>
                <a:latin typeface="Times New Roman" panose="02020603050405020304" pitchFamily="18" charset="0"/>
                <a:ea typeface="ヒラギノ角ゴ Pro W3"/>
              </a:rPr>
              <a:t> Chapter of The Delta Kappa Gamma Society International, </a:t>
            </a:r>
            <a:r>
              <a:rPr lang="en-US" sz="1400" dirty="0">
                <a:solidFill>
                  <a:srgbClr val="FF0000"/>
                </a:solidFill>
                <a:effectLst/>
                <a:latin typeface="Times New Roman" panose="02020603050405020304" pitchFamily="18" charset="0"/>
                <a:ea typeface="ヒラギノ角ゴ Pro W3"/>
              </a:rPr>
              <a:t>(sponsor’s name)</a:t>
            </a:r>
            <a:r>
              <a:rPr lang="en-US" sz="1400" dirty="0">
                <a:solidFill>
                  <a:srgbClr val="000000"/>
                </a:solidFill>
                <a:effectLst/>
                <a:latin typeface="Times New Roman" panose="02020603050405020304" pitchFamily="18" charset="0"/>
                <a:ea typeface="ヒラギノ角ゴ Pro W3"/>
              </a:rPr>
              <a:t>, has enthusiastically recommended you for membership in </a:t>
            </a:r>
            <a:r>
              <a:rPr lang="en-US" sz="1400" dirty="0">
                <a:solidFill>
                  <a:srgbClr val="FF0000"/>
                </a:solidFill>
                <a:effectLst/>
                <a:latin typeface="Times New Roman" panose="02020603050405020304" pitchFamily="18" charset="0"/>
                <a:ea typeface="ヒラギノ角ゴ Pro W3"/>
              </a:rPr>
              <a:t>(Name)</a:t>
            </a:r>
            <a:r>
              <a:rPr lang="en-US" sz="1400" dirty="0">
                <a:solidFill>
                  <a:srgbClr val="000000"/>
                </a:solidFill>
                <a:effectLst/>
                <a:latin typeface="Times New Roman" panose="02020603050405020304" pitchFamily="18" charset="0"/>
                <a:ea typeface="ヒラギノ角ゴ Pro W3"/>
              </a:rPr>
              <a:t> Chapter of The Delta Kappa Gamma Society International.  All of us would personally like to see you become a member of our Chapter.</a:t>
            </a:r>
          </a:p>
          <a:p>
            <a:pPr marL="0" marR="0">
              <a:spcBef>
                <a:spcPts val="500"/>
              </a:spcBef>
              <a:spcAft>
                <a:spcPts val="500"/>
              </a:spcAft>
            </a:pPr>
            <a:r>
              <a:rPr lang="en-US" sz="1800" dirty="0">
                <a:solidFill>
                  <a:srgbClr val="000000"/>
                </a:solidFill>
                <a:effectLst/>
                <a:latin typeface="Times New Roman" panose="02020603050405020304" pitchFamily="18" charset="0"/>
                <a:ea typeface="ヒラギノ角ゴ Pro W3"/>
              </a:rPr>
              <a:t>	</a:t>
            </a:r>
            <a:r>
              <a:rPr lang="en-US" sz="1400" dirty="0">
                <a:solidFill>
                  <a:srgbClr val="000000"/>
                </a:solidFill>
                <a:effectLst/>
                <a:latin typeface="Times New Roman" panose="02020603050405020304" pitchFamily="18" charset="0"/>
                <a:ea typeface="ヒラギノ角ゴ Pro W3"/>
              </a:rPr>
              <a:t>The Delta Kappa Gamma Society International is a professional honorary Society of women educators. The Society promotes professional and personal growth of its members and excellence in education.  Some of the benefits of membership include scholarships, grants, a professional journal, and state and international conferences where networking and relationships flourish.</a:t>
            </a:r>
          </a:p>
          <a:p>
            <a:pPr marL="0" marR="0">
              <a:spcBef>
                <a:spcPts val="500"/>
              </a:spcBef>
              <a:spcAft>
                <a:spcPts val="500"/>
              </a:spcAft>
            </a:pPr>
            <a:r>
              <a:rPr lang="en-US" sz="1400" dirty="0">
                <a:solidFill>
                  <a:srgbClr val="000000"/>
                </a:solidFill>
                <a:effectLst/>
                <a:latin typeface="Times New Roman" panose="02020603050405020304" pitchFamily="18" charset="0"/>
                <a:ea typeface="ヒラギノ角ゴ Pro W3"/>
              </a:rPr>
              <a:t>	Established in 1929, Delta Kappa Gamma has attained major objectives in improving opportunities for qualified women employed at every level of education, as well as in advancing the status of women educators.</a:t>
            </a:r>
          </a:p>
          <a:p>
            <a:pPr marL="0" marR="0">
              <a:spcBef>
                <a:spcPts val="500"/>
              </a:spcBef>
              <a:spcAft>
                <a:spcPts val="500"/>
              </a:spcAft>
            </a:pPr>
            <a:r>
              <a:rPr lang="en-US" sz="1400" dirty="0">
                <a:solidFill>
                  <a:srgbClr val="000000"/>
                </a:solidFill>
                <a:effectLst/>
                <a:latin typeface="Times New Roman" panose="02020603050405020304" pitchFamily="18" charset="0"/>
                <a:ea typeface="ヒラギノ角ゴ Pro W3"/>
              </a:rPr>
              <a:t>	Our current local project is the support of</a:t>
            </a:r>
            <a:r>
              <a:rPr lang="en-US" sz="1400" dirty="0">
                <a:solidFill>
                  <a:srgbClr val="FF0000"/>
                </a:solidFill>
                <a:effectLst/>
                <a:latin typeface="Times New Roman" panose="02020603050405020304" pitchFamily="18" charset="0"/>
                <a:ea typeface="ヒラギノ角ゴ Pro W3"/>
              </a:rPr>
              <a:t> (Name of Project)</a:t>
            </a:r>
            <a:r>
              <a:rPr lang="en-US" sz="1400" dirty="0">
                <a:solidFill>
                  <a:srgbClr val="000000"/>
                </a:solidFill>
                <a:effectLst/>
                <a:latin typeface="Times New Roman" panose="02020603050405020304" pitchFamily="18" charset="0"/>
                <a:ea typeface="ヒラギノ角ゴ Pro W3"/>
              </a:rPr>
              <a:t> in </a:t>
            </a:r>
            <a:r>
              <a:rPr lang="en-US" sz="1400" dirty="0">
                <a:solidFill>
                  <a:srgbClr val="FF0000"/>
                </a:solidFill>
                <a:effectLst/>
                <a:latin typeface="Times New Roman" panose="02020603050405020304" pitchFamily="18" charset="0"/>
                <a:ea typeface="ヒラギノ角ゴ Pro W3"/>
              </a:rPr>
              <a:t>(Location of Project)</a:t>
            </a:r>
            <a:r>
              <a:rPr lang="en-US" sz="1400" dirty="0">
                <a:solidFill>
                  <a:srgbClr val="000000"/>
                </a:solidFill>
                <a:effectLst/>
                <a:latin typeface="Times New Roman" panose="02020603050405020304" pitchFamily="18" charset="0"/>
                <a:ea typeface="ヒラギノ角ゴ Pro W3"/>
              </a:rPr>
              <a:t>.  We also join globally with our 17 member countries in the International Project, </a:t>
            </a:r>
            <a:r>
              <a:rPr lang="en-US" sz="1400" b="0" i="0" dirty="0">
                <a:solidFill>
                  <a:srgbClr val="000000"/>
                </a:solidFill>
                <a:effectLst/>
                <a:latin typeface="Lucida Grande"/>
                <a:ea typeface="ヒラギノ角ゴ Pro W3"/>
                <a:cs typeface="Times New Roman" panose="02020603050405020304" pitchFamily="18" charset="0"/>
              </a:rPr>
              <a:t>Schools for Africa, a joint campaign founded by UNICEF, the Nelson Mandela Foundation and the Hamburg Society to promote education for children in Africa. The campaign will increase access to quality basic education for children with a special focus on girls, orphans and vulnerable children.</a:t>
            </a:r>
            <a:endParaRPr lang="en-US" sz="1400" dirty="0">
              <a:solidFill>
                <a:srgbClr val="000000"/>
              </a:solidFill>
              <a:effectLst/>
              <a:latin typeface="Times New Roman" panose="02020603050405020304" pitchFamily="18" charset="0"/>
              <a:ea typeface="ヒラギノ角ゴ Pro W3"/>
            </a:endParaRPr>
          </a:p>
          <a:p>
            <a:pPr marL="0" marR="0">
              <a:spcBef>
                <a:spcPts val="500"/>
              </a:spcBef>
              <a:spcAft>
                <a:spcPts val="500"/>
              </a:spcAft>
            </a:pPr>
            <a:r>
              <a:rPr lang="en-US" sz="1400" b="0" i="0" dirty="0">
                <a:solidFill>
                  <a:srgbClr val="000000"/>
                </a:solidFill>
                <a:effectLst/>
                <a:latin typeface="Lucida Grande"/>
                <a:ea typeface="ヒラギノ角ゴ Pro W3"/>
                <a:cs typeface="Times New Roman" panose="02020603050405020304" pitchFamily="18" charset="0"/>
              </a:rPr>
              <a:t>	We meet </a:t>
            </a:r>
            <a:r>
              <a:rPr lang="en-US" sz="1400" b="0" i="0" dirty="0">
                <a:solidFill>
                  <a:srgbClr val="FF0000"/>
                </a:solidFill>
                <a:effectLst/>
                <a:latin typeface="Lucida Grande"/>
                <a:ea typeface="ヒラギノ角ゴ Pro W3"/>
                <a:cs typeface="Times New Roman" panose="02020603050405020304" pitchFamily="18" charset="0"/>
              </a:rPr>
              <a:t>(number)</a:t>
            </a:r>
            <a:r>
              <a:rPr lang="en-US" sz="1400" b="0" i="0" dirty="0">
                <a:solidFill>
                  <a:srgbClr val="000000"/>
                </a:solidFill>
                <a:effectLst/>
                <a:latin typeface="Lucida Grande"/>
                <a:ea typeface="ヒラギノ角ゴ Pro W3"/>
                <a:cs typeface="Times New Roman" panose="02020603050405020304" pitchFamily="18" charset="0"/>
              </a:rPr>
              <a:t> times during the year for a business meeting, a meal, and a very informative program.  Our meetings are held in one of the private dining rooms of </a:t>
            </a:r>
            <a:r>
              <a:rPr lang="en-US" sz="1400" b="0" i="0" dirty="0">
                <a:solidFill>
                  <a:srgbClr val="FF0000"/>
                </a:solidFill>
                <a:effectLst/>
                <a:latin typeface="Lucida Grande"/>
                <a:ea typeface="ヒラギノ角ゴ Pro W3"/>
                <a:cs typeface="Times New Roman" panose="02020603050405020304" pitchFamily="18" charset="0"/>
              </a:rPr>
              <a:t>(Location)</a:t>
            </a:r>
            <a:r>
              <a:rPr lang="en-US" sz="1400" b="0" i="0" dirty="0">
                <a:solidFill>
                  <a:srgbClr val="000000"/>
                </a:solidFill>
                <a:effectLst/>
                <a:latin typeface="Lucida Grande"/>
                <a:ea typeface="ヒラギノ角ゴ Pro W3"/>
                <a:cs typeface="Times New Roman" panose="02020603050405020304" pitchFamily="18" charset="0"/>
              </a:rPr>
              <a:t>, </a:t>
            </a:r>
            <a:r>
              <a:rPr lang="en-US" sz="1400" b="0" i="0" dirty="0">
                <a:solidFill>
                  <a:srgbClr val="FF0000"/>
                </a:solidFill>
                <a:effectLst/>
                <a:latin typeface="Lucida Grande"/>
                <a:ea typeface="ヒラギノ角ゴ Pro W3"/>
                <a:cs typeface="Times New Roman" panose="02020603050405020304" pitchFamily="18" charset="0"/>
              </a:rPr>
              <a:t>(City)</a:t>
            </a:r>
            <a:r>
              <a:rPr lang="en-US" sz="1400" b="0" i="0" dirty="0">
                <a:solidFill>
                  <a:srgbClr val="000000"/>
                </a:solidFill>
                <a:effectLst/>
                <a:latin typeface="Lucida Grande"/>
                <a:ea typeface="ヒラギノ角ゴ Pro W3"/>
                <a:cs typeface="Times New Roman" panose="02020603050405020304" pitchFamily="18" charset="0"/>
              </a:rPr>
              <a:t>, (</a:t>
            </a:r>
            <a:r>
              <a:rPr lang="en-US" sz="1400" b="0" i="0" dirty="0">
                <a:solidFill>
                  <a:srgbClr val="FF0000"/>
                </a:solidFill>
                <a:effectLst/>
                <a:latin typeface="Lucida Grande"/>
                <a:ea typeface="ヒラギノ角ゴ Pro W3"/>
                <a:cs typeface="Times New Roman" panose="02020603050405020304" pitchFamily="18" charset="0"/>
              </a:rPr>
              <a:t>State/Province/Country)</a:t>
            </a:r>
            <a:r>
              <a:rPr lang="en-US" sz="1400" b="0" i="0" dirty="0">
                <a:solidFill>
                  <a:srgbClr val="000000"/>
                </a:solidFill>
                <a:effectLst/>
                <a:latin typeface="Lucida Grande"/>
                <a:ea typeface="ヒラギノ角ゴ Pro W3"/>
                <a:cs typeface="Times New Roman" panose="02020603050405020304" pitchFamily="18" charset="0"/>
              </a:rPr>
              <a:t>.</a:t>
            </a:r>
            <a:endParaRPr lang="en-US" sz="1400" dirty="0">
              <a:solidFill>
                <a:srgbClr val="000000"/>
              </a:solidFill>
              <a:effectLst/>
              <a:latin typeface="Times New Roman" panose="02020603050405020304" pitchFamily="18" charset="0"/>
              <a:ea typeface="ヒラギノ角ゴ Pro W3"/>
            </a:endParaRPr>
          </a:p>
          <a:p>
            <a:pPr marL="0" marR="0">
              <a:spcBef>
                <a:spcPts val="500"/>
              </a:spcBef>
              <a:spcAft>
                <a:spcPts val="500"/>
              </a:spcAft>
            </a:pPr>
            <a:r>
              <a:rPr lang="en-US" sz="1400" b="0" i="0" dirty="0">
                <a:solidFill>
                  <a:srgbClr val="000000"/>
                </a:solidFill>
                <a:effectLst/>
                <a:latin typeface="Lucida Grande"/>
                <a:ea typeface="ヒラギノ角ゴ Pro W3"/>
                <a:cs typeface="Times New Roman" panose="02020603050405020304" pitchFamily="18" charset="0"/>
              </a:rPr>
              <a:t>	We want you to give favorable consideration to becoming a member, joining us in the projects and committees that interest you, and participating in our activities.  You are invited to be our guest at an upcoming orientation meeting on </a:t>
            </a:r>
            <a:r>
              <a:rPr lang="en-US" sz="1400" b="0" i="0" dirty="0">
                <a:solidFill>
                  <a:srgbClr val="FF0000"/>
                </a:solidFill>
                <a:effectLst/>
                <a:latin typeface="Lucida Grande"/>
                <a:ea typeface="ヒラギノ角ゴ Pro W3"/>
                <a:cs typeface="Times New Roman" panose="02020603050405020304" pitchFamily="18" charset="0"/>
              </a:rPr>
              <a:t>(Day, Date, Location, and Time of Prospect Meeting)</a:t>
            </a:r>
            <a:r>
              <a:rPr lang="en-US" sz="1400" b="0" i="0" dirty="0">
                <a:solidFill>
                  <a:srgbClr val="000000"/>
                </a:solidFill>
                <a:effectLst/>
                <a:latin typeface="Lucida Grande"/>
                <a:ea typeface="ヒラギノ角ゴ Pro W3"/>
                <a:cs typeface="Times New Roman" panose="02020603050405020304" pitchFamily="18" charset="0"/>
              </a:rPr>
              <a:t>.  You will meet </a:t>
            </a:r>
            <a:r>
              <a:rPr lang="en-US" sz="1400" b="0" i="0" dirty="0">
                <a:solidFill>
                  <a:srgbClr val="FF0000"/>
                </a:solidFill>
                <a:effectLst/>
                <a:latin typeface="Lucida Grande"/>
                <a:ea typeface="ヒラギノ角ゴ Pro W3"/>
                <a:cs typeface="Times New Roman" panose="02020603050405020304" pitchFamily="18" charset="0"/>
              </a:rPr>
              <a:t>(Name)</a:t>
            </a:r>
            <a:r>
              <a:rPr lang="en-US" sz="1400" b="0" i="0" dirty="0">
                <a:solidFill>
                  <a:srgbClr val="000000"/>
                </a:solidFill>
                <a:effectLst/>
                <a:latin typeface="Lucida Grande"/>
                <a:ea typeface="ヒラギノ角ゴ Pro W3"/>
                <a:cs typeface="Times New Roman" panose="02020603050405020304" pitchFamily="18" charset="0"/>
              </a:rPr>
              <a:t> Chapter members and learn more about membership in Delta Kappa Gamma.  To RSVP, please contact me at </a:t>
            </a:r>
            <a:r>
              <a:rPr lang="en-US" sz="1400" b="0" i="0" dirty="0">
                <a:solidFill>
                  <a:srgbClr val="FF0000"/>
                </a:solidFill>
                <a:effectLst/>
                <a:latin typeface="Lucida Grande"/>
                <a:ea typeface="ヒラギノ角ゴ Pro W3"/>
                <a:cs typeface="Times New Roman" panose="02020603050405020304" pitchFamily="18" charset="0"/>
              </a:rPr>
              <a:t>(</a:t>
            </a:r>
            <a:r>
              <a:rPr lang="en-US" sz="1400" u="sng" dirty="0">
                <a:solidFill>
                  <a:srgbClr val="FF0000"/>
                </a:solidFill>
                <a:effectLst/>
                <a:latin typeface="Times New Roman" panose="02020603050405020304" pitchFamily="18" charset="0"/>
                <a:ea typeface="ヒラギノ角ゴ Pro W3"/>
                <a:hlinkClick r:id="rId2"/>
              </a:rPr>
              <a:t>YourEmail</a:t>
            </a:r>
            <a:r>
              <a:rPr lang="en-US" sz="1400" dirty="0">
                <a:solidFill>
                  <a:srgbClr val="FF0000"/>
                </a:solidFill>
                <a:effectLst/>
                <a:latin typeface="Times New Roman" panose="02020603050405020304" pitchFamily="18" charset="0"/>
                <a:ea typeface="ヒラギノ角ゴ Pro W3"/>
              </a:rPr>
              <a:t>)</a:t>
            </a:r>
            <a:r>
              <a:rPr lang="en-US" sz="1400" b="0" i="0" dirty="0">
                <a:solidFill>
                  <a:srgbClr val="000000"/>
                </a:solidFill>
                <a:effectLst/>
                <a:latin typeface="Lucida Grande"/>
                <a:ea typeface="ヒラギノ角ゴ Pro W3"/>
                <a:cs typeface="Times New Roman" panose="02020603050405020304" pitchFamily="18" charset="0"/>
              </a:rPr>
              <a:t>, or </a:t>
            </a:r>
            <a:r>
              <a:rPr lang="en-US" sz="1400" b="0" i="0" dirty="0">
                <a:solidFill>
                  <a:srgbClr val="FF0000"/>
                </a:solidFill>
                <a:effectLst/>
                <a:latin typeface="Lucida Grande"/>
                <a:ea typeface="ヒラギノ角ゴ Pro W3"/>
                <a:cs typeface="Times New Roman" panose="02020603050405020304" pitchFamily="18" charset="0"/>
              </a:rPr>
              <a:t>(Your phone number)</a:t>
            </a:r>
            <a:r>
              <a:rPr lang="en-US" sz="1400" b="0" i="0" dirty="0">
                <a:solidFill>
                  <a:srgbClr val="000000"/>
                </a:solidFill>
                <a:effectLst/>
                <a:latin typeface="Lucida Grande"/>
                <a:ea typeface="ヒラギノ角ゴ Pro W3"/>
                <a:cs typeface="Times New Roman" panose="02020603050405020304" pitchFamily="18" charset="0"/>
              </a:rPr>
              <a:t> by </a:t>
            </a:r>
            <a:r>
              <a:rPr lang="en-US" sz="1400" b="0" i="0" dirty="0">
                <a:solidFill>
                  <a:srgbClr val="FF0000"/>
                </a:solidFill>
                <a:effectLst/>
                <a:latin typeface="Lucida Grande"/>
                <a:ea typeface="ヒラギノ角ゴ Pro W3"/>
                <a:cs typeface="Times New Roman" panose="02020603050405020304" pitchFamily="18" charset="0"/>
              </a:rPr>
              <a:t>(Date)</a:t>
            </a:r>
            <a:r>
              <a:rPr lang="en-US" sz="1400" b="0" i="0" dirty="0">
                <a:solidFill>
                  <a:srgbClr val="000000"/>
                </a:solidFill>
                <a:effectLst/>
                <a:latin typeface="Lucida Grande"/>
                <a:ea typeface="ヒラギノ角ゴ Pro W3"/>
                <a:cs typeface="Times New Roman" panose="02020603050405020304" pitchFamily="18" charset="0"/>
              </a:rPr>
              <a:t>. </a:t>
            </a:r>
            <a:endParaRPr lang="en-US" sz="1400" dirty="0">
              <a:solidFill>
                <a:srgbClr val="000000"/>
              </a:solidFill>
              <a:effectLst/>
              <a:latin typeface="Times New Roman" panose="02020603050405020304" pitchFamily="18" charset="0"/>
              <a:ea typeface="ヒラギノ角ゴ Pro W3"/>
            </a:endParaRPr>
          </a:p>
          <a:p>
            <a:pPr marL="0" marR="0">
              <a:spcBef>
                <a:spcPts val="500"/>
              </a:spcBef>
              <a:spcAft>
                <a:spcPts val="500"/>
              </a:spcAft>
            </a:pPr>
            <a:r>
              <a:rPr lang="en-US" sz="1400" b="0" i="0" dirty="0">
                <a:solidFill>
                  <a:srgbClr val="000000"/>
                </a:solidFill>
                <a:effectLst/>
                <a:latin typeface="Lucida Grande"/>
                <a:ea typeface="ヒラギノ角ゴ Pro W3"/>
                <a:cs typeface="Times New Roman" panose="02020603050405020304" pitchFamily="18" charset="0"/>
              </a:rPr>
              <a:t> </a:t>
            </a:r>
            <a:endParaRPr lang="en-US" sz="1400" dirty="0">
              <a:solidFill>
                <a:srgbClr val="000000"/>
              </a:solidFill>
              <a:effectLst/>
              <a:latin typeface="Times New Roman" panose="02020603050405020304" pitchFamily="18" charset="0"/>
              <a:ea typeface="ヒラギノ角ゴ Pro W3"/>
            </a:endParaRPr>
          </a:p>
          <a:p>
            <a:pPr marL="0" marR="0">
              <a:spcBef>
                <a:spcPts val="500"/>
              </a:spcBef>
              <a:spcAft>
                <a:spcPts val="500"/>
              </a:spcAft>
            </a:pPr>
            <a:r>
              <a:rPr lang="en-US" sz="1400" b="0" i="0" dirty="0">
                <a:solidFill>
                  <a:srgbClr val="000000"/>
                </a:solidFill>
                <a:effectLst/>
                <a:latin typeface="Lucida Grande"/>
                <a:ea typeface="ヒラギノ角ゴ Pro W3"/>
                <a:cs typeface="Times New Roman" panose="02020603050405020304" pitchFamily="18" charset="0"/>
              </a:rPr>
              <a:t>Sincerely,</a:t>
            </a:r>
            <a:endParaRPr lang="en-US" sz="1400" dirty="0">
              <a:solidFill>
                <a:srgbClr val="000000"/>
              </a:solidFill>
              <a:effectLst/>
              <a:latin typeface="Times New Roman" panose="02020603050405020304" pitchFamily="18" charset="0"/>
              <a:ea typeface="ヒラギノ角ゴ Pro W3"/>
            </a:endParaRPr>
          </a:p>
        </p:txBody>
      </p:sp>
    </p:spTree>
    <p:extLst>
      <p:ext uri="{BB962C8B-B14F-4D97-AF65-F5344CB8AC3E}">
        <p14:creationId xmlns:p14="http://schemas.microsoft.com/office/powerpoint/2010/main" val="265665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31C49C35-A605-42C3-8602-4B3E922D3E8E}"/>
              </a:ext>
            </a:extLst>
          </p:cNvPr>
          <p:cNvSpPr>
            <a:spLocks noGrp="1"/>
          </p:cNvSpPr>
          <p:nvPr>
            <p:ph type="ctrTitle"/>
          </p:nvPr>
        </p:nvSpPr>
        <p:spPr>
          <a:xfrm>
            <a:off x="508000" y="2717800"/>
            <a:ext cx="7010400" cy="1016000"/>
          </a:xfrm>
        </p:spPr>
        <p:txBody>
          <a:bodyPr/>
          <a:lstStyle/>
          <a:p>
            <a:pPr eaLnBrk="1" hangingPunct="1"/>
            <a:r>
              <a:rPr lang="en-US" altLang="en-US" dirty="0"/>
              <a:t>Pride in the Big Picture</a:t>
            </a:r>
          </a:p>
        </p:txBody>
      </p:sp>
      <p:sp>
        <p:nvSpPr>
          <p:cNvPr id="5122" name="Rectangle 3">
            <a:extLst>
              <a:ext uri="{FF2B5EF4-FFF2-40B4-BE49-F238E27FC236}">
                <a16:creationId xmlns:a16="http://schemas.microsoft.com/office/drawing/2014/main" id="{81A1292F-122A-45A5-8820-58A10624B0D5}"/>
              </a:ext>
            </a:extLst>
          </p:cNvPr>
          <p:cNvSpPr>
            <a:spLocks noGrp="1" noChangeArrowheads="1"/>
          </p:cNvSpPr>
          <p:nvPr>
            <p:ph type="subTitle" idx="1"/>
          </p:nvPr>
        </p:nvSpPr>
        <p:spPr>
          <a:xfrm>
            <a:off x="914400" y="4749800"/>
            <a:ext cx="5994400" cy="1117600"/>
          </a:xfrm>
        </p:spPr>
        <p:txBody>
          <a:bodyPr rtlCol="0">
            <a:normAutofit lnSpcReduction="10000"/>
          </a:bodyPr>
          <a:lstStyle/>
          <a:p>
            <a:pPr>
              <a:lnSpc>
                <a:spcPct val="80000"/>
              </a:lnSpc>
              <a:defRPr/>
            </a:pPr>
            <a:r>
              <a:rPr lang="en-US" altLang="en-US" sz="2133" dirty="0"/>
              <a:t>_______ Chapter</a:t>
            </a:r>
          </a:p>
          <a:p>
            <a:pPr>
              <a:lnSpc>
                <a:spcPct val="80000"/>
              </a:lnSpc>
              <a:defRPr/>
            </a:pPr>
            <a:r>
              <a:rPr lang="en-US" altLang="en-US" sz="2133" dirty="0"/>
              <a:t>________ (geographical) State Organization</a:t>
            </a:r>
          </a:p>
          <a:p>
            <a:pPr>
              <a:lnSpc>
                <a:spcPct val="80000"/>
              </a:lnSpc>
              <a:defRPr/>
            </a:pPr>
            <a:r>
              <a:rPr lang="en-US" altLang="en-US" sz="2133" dirty="0"/>
              <a:t>________________________ (location)</a:t>
            </a:r>
          </a:p>
        </p:txBody>
      </p:sp>
      <p:sp>
        <p:nvSpPr>
          <p:cNvPr id="29699" name="Text Placeholder 2">
            <a:extLst>
              <a:ext uri="{FF2B5EF4-FFF2-40B4-BE49-F238E27FC236}">
                <a16:creationId xmlns:a16="http://schemas.microsoft.com/office/drawing/2014/main" id="{03E4D166-6B49-426C-8DFC-F31A24806AA6}"/>
              </a:ext>
            </a:extLst>
          </p:cNvPr>
          <p:cNvSpPr>
            <a:spLocks noGrp="1"/>
          </p:cNvSpPr>
          <p:nvPr>
            <p:ph type="body" sz="quarter" idx="13"/>
          </p:nvPr>
        </p:nvSpPr>
        <p:spPr/>
        <p:txBody>
          <a:bodyPr/>
          <a:lstStyle/>
          <a:p>
            <a:pPr eaLnBrk="1" hangingPunct="1"/>
            <a:r>
              <a:rPr lang="en-US" altLang="en-US" sz="2667" dirty="0">
                <a:solidFill>
                  <a:srgbClr val="595959"/>
                </a:solidFill>
                <a:ea typeface="MS PGothic" panose="020B0600070205080204" pitchFamily="34" charset="-128"/>
              </a:rPr>
              <a:t>…an orientation for potential members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357CA426-3D6E-43BD-B8D5-2DBFAE49A88A}"/>
              </a:ext>
            </a:extLst>
          </p:cNvPr>
          <p:cNvSpPr>
            <a:spLocks noChangeArrowheads="1"/>
          </p:cNvSpPr>
          <p:nvPr/>
        </p:nvSpPr>
        <p:spPr bwMode="auto">
          <a:xfrm>
            <a:off x="0" y="0"/>
            <a:ext cx="1137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37" name="Picture 13">
            <a:extLst>
              <a:ext uri="{FF2B5EF4-FFF2-40B4-BE49-F238E27FC236}">
                <a16:creationId xmlns:a16="http://schemas.microsoft.com/office/drawing/2014/main" id="{C7EE8B29-69E1-4954-B9AC-4D49ED395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326" y="107905"/>
            <a:ext cx="4815691" cy="866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5">
            <a:extLst>
              <a:ext uri="{FF2B5EF4-FFF2-40B4-BE49-F238E27FC236}">
                <a16:creationId xmlns:a16="http://schemas.microsoft.com/office/drawing/2014/main" id="{61B03730-A63C-40B6-88A8-9CA6ED96CAA2}"/>
              </a:ext>
            </a:extLst>
          </p:cNvPr>
          <p:cNvSpPr>
            <a:spLocks noChangeArrowheads="1"/>
          </p:cNvSpPr>
          <p:nvPr/>
        </p:nvSpPr>
        <p:spPr bwMode="auto">
          <a:xfrm>
            <a:off x="1302328" y="840785"/>
            <a:ext cx="9116291"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akerSignet" charset="0"/>
                <a:ea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Lucida Handwriting" panose="03010101010101010101" pitchFamily="66" charset="0"/>
                <a:ea typeface="Times New Roman" panose="02020603050405020304" pitchFamily="18" charset="0"/>
              </a:rPr>
              <a:t>The </a:t>
            </a:r>
            <a:r>
              <a:rPr kumimoji="0" lang="en-US" altLang="en-US" sz="1400" b="0" i="0" u="none" strike="noStrike" cap="none" normalizeH="0" baseline="0" dirty="0">
                <a:ln>
                  <a:noFill/>
                </a:ln>
                <a:solidFill>
                  <a:srgbClr val="FF0000"/>
                </a:solidFill>
                <a:effectLst/>
                <a:latin typeface="Lucida Handwriting" panose="03010101010101010101" pitchFamily="66" charset="0"/>
                <a:ea typeface="Times New Roman" panose="02020603050405020304" pitchFamily="18" charset="0"/>
              </a:rPr>
              <a:t>Name </a:t>
            </a:r>
            <a:r>
              <a:rPr kumimoji="0" lang="en-US" altLang="en-US" sz="1400" b="0" i="0" u="none" strike="noStrike" cap="none" normalizeH="0" baseline="0" dirty="0">
                <a:ln>
                  <a:noFill/>
                </a:ln>
                <a:solidFill>
                  <a:schemeClr val="tx1"/>
                </a:solidFill>
                <a:effectLst/>
                <a:latin typeface="Lucida Handwriting" panose="03010101010101010101" pitchFamily="66" charset="0"/>
                <a:ea typeface="Times New Roman" panose="02020603050405020304" pitchFamily="18" charset="0"/>
              </a:rPr>
              <a:t> State Organization, </a:t>
            </a:r>
            <a:r>
              <a:rPr kumimoji="0" lang="en-US" altLang="en-US" sz="1400" b="0" i="0" u="none" strike="noStrike" cap="none" normalizeH="0" baseline="0" dirty="0">
                <a:ln>
                  <a:noFill/>
                </a:ln>
                <a:solidFill>
                  <a:srgbClr val="FF0000"/>
                </a:solidFill>
                <a:effectLst/>
                <a:latin typeface="Lucida Handwriting" panose="03010101010101010101" pitchFamily="66" charset="0"/>
                <a:ea typeface="Times New Roman" panose="02020603050405020304" pitchFamily="18" charset="0"/>
              </a:rPr>
              <a:t>Name</a:t>
            </a:r>
            <a:r>
              <a:rPr kumimoji="0" lang="en-US" altLang="en-US" sz="1400" b="0" i="0" u="none" strike="noStrike" cap="none" normalizeH="0" baseline="0" dirty="0">
                <a:ln>
                  <a:noFill/>
                </a:ln>
                <a:solidFill>
                  <a:schemeClr val="tx1"/>
                </a:solidFill>
                <a:effectLst/>
                <a:latin typeface="Lucida Handwriting" panose="03010101010101010101" pitchFamily="66" charset="0"/>
                <a:ea typeface="Times New Roman" panose="02020603050405020304" pitchFamily="18" charset="0"/>
              </a:rPr>
              <a:t> Chapter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Date of Induction Letter</a:t>
            </a:r>
            <a:b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Name of Prospect</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Mailing Address</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City, State, Zip</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Dear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First Name (+:)</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Congratulations on being elected to membership in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(Name)</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Chapter of The Delta Kappa Gamma Society International.  Membership is by invitation only and considered a prestigious honor. Members are empowered with new knowledge and professional development targeted towards reaching their full potential.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Upon induction, you will become part of more than 75,000 DKG members impacting education worldwide.  We have planned the induction ceremony rehearsal for you to be held on _________ at __________________________.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Your induction will be held as part of our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(Month/Date)</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meeting in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(Location)</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(City, State/Province/Country)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on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(Day), (Date), (Time)</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We look forward to your participation in our chapter activities, projects, and fellowship.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Please contact me regarding your attendance at both the rehearsal and the induction ceremony as soon as possible, but no later than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(Date)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hlinkClick r:id="rId3"/>
              </a:rPr>
              <a:t>your</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email address)</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(phone number)</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Welcome to </a:t>
            </a: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(Name)</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Chapter!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Sincerely,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(Chair Name)</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Membership Chairman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Chapter Name, State Organization</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377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55D43-8BF5-4029-A7D4-ADB8B03C5ED7}"/>
              </a:ext>
            </a:extLst>
          </p:cNvPr>
          <p:cNvSpPr txBox="1"/>
          <p:nvPr/>
        </p:nvSpPr>
        <p:spPr>
          <a:xfrm>
            <a:off x="1939636" y="1551709"/>
            <a:ext cx="7910946" cy="769441"/>
          </a:xfrm>
          <a:prstGeom prst="rect">
            <a:avLst/>
          </a:prstGeom>
          <a:noFill/>
        </p:spPr>
        <p:txBody>
          <a:bodyPr wrap="square" rtlCol="0">
            <a:spAutoFit/>
          </a:bodyPr>
          <a:lstStyle/>
          <a:p>
            <a:pPr algn="ctr"/>
            <a:r>
              <a:rPr lang="en-US" sz="4400" dirty="0"/>
              <a:t>Who to invite to membership?</a:t>
            </a:r>
          </a:p>
        </p:txBody>
      </p:sp>
      <p:pic>
        <p:nvPicPr>
          <p:cNvPr id="4" name="Picture 3">
            <a:extLst>
              <a:ext uri="{FF2B5EF4-FFF2-40B4-BE49-F238E27FC236}">
                <a16:creationId xmlns:a16="http://schemas.microsoft.com/office/drawing/2014/main" id="{A3B4A0C3-7DBE-4C0C-B266-05FE6C9F7F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9522" y="2321150"/>
            <a:ext cx="9912955" cy="3863480"/>
          </a:xfrm>
          <a:prstGeom prst="rect">
            <a:avLst/>
          </a:prstGeom>
        </p:spPr>
      </p:pic>
      <p:sp>
        <p:nvSpPr>
          <p:cNvPr id="5" name="TextBox 4">
            <a:extLst>
              <a:ext uri="{FF2B5EF4-FFF2-40B4-BE49-F238E27FC236}">
                <a16:creationId xmlns:a16="http://schemas.microsoft.com/office/drawing/2014/main" id="{41C48944-C42B-413F-8062-0E2F39A25245}"/>
              </a:ext>
            </a:extLst>
          </p:cNvPr>
          <p:cNvSpPr txBox="1"/>
          <p:nvPr/>
        </p:nvSpPr>
        <p:spPr>
          <a:xfrm>
            <a:off x="1139522" y="6184631"/>
            <a:ext cx="9912955" cy="230832"/>
          </a:xfrm>
          <a:prstGeom prst="rect">
            <a:avLst/>
          </a:prstGeom>
          <a:noFill/>
        </p:spPr>
        <p:txBody>
          <a:bodyPr wrap="square" rtlCol="0">
            <a:spAutoFit/>
          </a:bodyPr>
          <a:lstStyle/>
          <a:p>
            <a:r>
              <a:rPr lang="en-US" sz="900" dirty="0">
                <a:hlinkClick r:id="rId3" tooltip="https://freepngimg.com/png/88489-text-symbol-question-drawing-mark-free-download-png-hq"/>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389158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7CB57C-4070-496F-AC13-6007A9E5D604}"/>
              </a:ext>
            </a:extLst>
          </p:cNvPr>
          <p:cNvSpPr txBox="1"/>
          <p:nvPr/>
        </p:nvSpPr>
        <p:spPr>
          <a:xfrm>
            <a:off x="762000" y="105198"/>
            <a:ext cx="10667999" cy="7127208"/>
          </a:xfrm>
          <a:prstGeom prst="rect">
            <a:avLst/>
          </a:prstGeom>
          <a:noFill/>
        </p:spPr>
        <p:txBody>
          <a:bodyPr wrap="square">
            <a:spAutoFit/>
          </a:bodyPr>
          <a:lstStyle/>
          <a:p>
            <a:pPr marR="0">
              <a:lnSpc>
                <a:spcPct val="107000"/>
              </a:lnSpc>
              <a:spcBef>
                <a:spcPts val="0"/>
              </a:spcBef>
              <a:spcAft>
                <a:spcPts val="80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      Educators completing their certifications. Consult a local campus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  Educators who have received Grants-in-Aid.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      Educators who have been selected Teacher of the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      Educators in non-traditional fields such 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non-profit organization education directors </a:t>
            </a:r>
          </a:p>
          <a:p>
            <a:pPr marR="0">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park rangers </a:t>
            </a:r>
          </a:p>
          <a:p>
            <a:pPr marR="0">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museum education staff </a:t>
            </a:r>
          </a:p>
          <a:p>
            <a:pPr marR="0">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religious education directors</a:t>
            </a:r>
          </a:p>
          <a:p>
            <a:pPr marR="0">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 school nurses</a:t>
            </a:r>
          </a:p>
          <a:p>
            <a:pPr marR="0">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 city department trainers </a:t>
            </a:r>
          </a:p>
          <a:p>
            <a:pPr marR="0">
              <a:lnSpc>
                <a:spcPct val="107000"/>
              </a:lnSpc>
              <a:spcBef>
                <a:spcPts val="0"/>
              </a:spcBef>
              <a:spcAft>
                <a:spcPts val="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                           day care directors/providers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1200"/>
              </a:spcBef>
              <a:spcAft>
                <a:spcPts val="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    Educators in other groups such 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                         the garden club</a:t>
            </a:r>
          </a:p>
          <a:p>
            <a:pPr marR="0" algn="just">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 church</a:t>
            </a:r>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                         TRTA</a:t>
            </a:r>
          </a:p>
          <a:p>
            <a:pPr marR="0" algn="just">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 book clubs</a:t>
            </a:r>
          </a:p>
          <a:p>
            <a:pPr marR="0" algn="just">
              <a:lnSpc>
                <a:spcPct val="107000"/>
              </a:lnSpc>
              <a:spcBef>
                <a:spcPts val="0"/>
              </a:spcBef>
              <a:spcAft>
                <a:spcPts val="0"/>
              </a:spcAft>
            </a:pP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 choirs……</a:t>
            </a:r>
          </a:p>
          <a:p>
            <a:pPr marR="0" algn="just">
              <a:lnSpc>
                <a:spcPct val="107000"/>
              </a:lnSpc>
              <a:spcBef>
                <a:spcPts val="0"/>
              </a:spcBef>
              <a:spcAft>
                <a:spcPts val="0"/>
              </a:spcAft>
            </a:pPr>
            <a:endParaRPr lang="en-US" dirty="0">
              <a:latin typeface="Constantia" panose="02030602050306030303" pitchFamily="18" charset="0"/>
              <a:ea typeface="Calibri" panose="020F0502020204030204" pitchFamily="34" charset="0"/>
              <a:cs typeface="Times New Roman" panose="02020603050405020304" pitchFamily="18" charset="0"/>
            </a:endParaRPr>
          </a:p>
          <a:p>
            <a:pPr marR="0" algn="ctr">
              <a:lnSpc>
                <a:spcPct val="107000"/>
              </a:lnSpc>
              <a:spcBef>
                <a:spcPts val="0"/>
              </a:spcBef>
              <a:spcAft>
                <a:spcPts val="0"/>
              </a:spcAft>
            </a:pPr>
            <a:r>
              <a:rPr lang="en-US" dirty="0">
                <a:effectLst/>
                <a:latin typeface="Constantia" panose="02030602050306030303" pitchFamily="18" charset="0"/>
                <a:ea typeface="Calibri" panose="020F0502020204030204" pitchFamily="34" charset="0"/>
                <a:cs typeface="Times New Roman" panose="02020603050405020304" pitchFamily="18" charset="0"/>
              </a:rPr>
              <a:t> </a:t>
            </a:r>
            <a:r>
              <a:rPr lang="en-US" sz="2400" dirty="0">
                <a:effectLst/>
                <a:latin typeface="Constantia" panose="02030602050306030303" pitchFamily="18" charset="0"/>
                <a:ea typeface="Calibri" panose="020F0502020204030204" pitchFamily="34" charset="0"/>
                <a:cs typeface="Times New Roman" panose="02020603050405020304" pitchFamily="18" charset="0"/>
              </a:rPr>
              <a:t>Explore all opportunities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b="1" dirty="0">
                <a:effectLst/>
                <a:latin typeface="Constantia" panose="02030602050306030303"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B7D1F32-FA14-4774-84D8-6A275F5F3A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619727">
            <a:off x="8922327" y="374073"/>
            <a:ext cx="2070752" cy="1108362"/>
          </a:xfrm>
          <a:prstGeom prst="rect">
            <a:avLst/>
          </a:prstGeom>
        </p:spPr>
      </p:pic>
      <p:sp>
        <p:nvSpPr>
          <p:cNvPr id="5" name="TextBox 4">
            <a:extLst>
              <a:ext uri="{FF2B5EF4-FFF2-40B4-BE49-F238E27FC236}">
                <a16:creationId xmlns:a16="http://schemas.microsoft.com/office/drawing/2014/main" id="{541D6065-83A8-450A-8FDD-EB7DFBCF6DA1}"/>
              </a:ext>
            </a:extLst>
          </p:cNvPr>
          <p:cNvSpPr txBox="1"/>
          <p:nvPr/>
        </p:nvSpPr>
        <p:spPr>
          <a:xfrm rot="20619727">
            <a:off x="8922327" y="1482436"/>
            <a:ext cx="2070752" cy="369332"/>
          </a:xfrm>
          <a:prstGeom prst="rect">
            <a:avLst/>
          </a:prstGeom>
          <a:noFill/>
        </p:spPr>
        <p:txBody>
          <a:bodyPr wrap="square" rtlCol="0">
            <a:spAutoFit/>
          </a:bodyPr>
          <a:lstStyle/>
          <a:p>
            <a:r>
              <a:rPr lang="en-US" sz="900" dirty="0">
                <a:hlinkClick r:id="rId3" tooltip="http://suburbancorrespondent.blogspot.com/2013/05/finish-line.html"/>
              </a:rPr>
              <a:t>This Photo</a:t>
            </a:r>
            <a:r>
              <a:rPr lang="en-US" sz="900" dirty="0"/>
              <a:t> by Unknown Author is licensed under </a:t>
            </a:r>
            <a:r>
              <a:rPr lang="en-US" sz="900" dirty="0">
                <a:hlinkClick r:id="rId4" tooltip="https://creativecommons.org/licenses/by-nc-nd/3.0/"/>
              </a:rPr>
              <a:t>CC BY-NC-ND</a:t>
            </a:r>
            <a:endParaRPr lang="en-US" sz="900" dirty="0"/>
          </a:p>
        </p:txBody>
      </p:sp>
      <p:pic>
        <p:nvPicPr>
          <p:cNvPr id="7" name="Picture 6">
            <a:extLst>
              <a:ext uri="{FF2B5EF4-FFF2-40B4-BE49-F238E27FC236}">
                <a16:creationId xmlns:a16="http://schemas.microsoft.com/office/drawing/2014/main" id="{B4F321B7-1979-4127-96B6-4D247DFEB42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30608" y="1808287"/>
            <a:ext cx="1177636" cy="1347787"/>
          </a:xfrm>
          <a:prstGeom prst="rect">
            <a:avLst/>
          </a:prstGeom>
        </p:spPr>
      </p:pic>
      <p:sp>
        <p:nvSpPr>
          <p:cNvPr id="8" name="TextBox 7">
            <a:extLst>
              <a:ext uri="{FF2B5EF4-FFF2-40B4-BE49-F238E27FC236}">
                <a16:creationId xmlns:a16="http://schemas.microsoft.com/office/drawing/2014/main" id="{70520118-C23E-4269-9828-07697A07E379}"/>
              </a:ext>
            </a:extLst>
          </p:cNvPr>
          <p:cNvSpPr txBox="1"/>
          <p:nvPr/>
        </p:nvSpPr>
        <p:spPr>
          <a:xfrm>
            <a:off x="7630608" y="3156074"/>
            <a:ext cx="1177636" cy="646331"/>
          </a:xfrm>
          <a:prstGeom prst="rect">
            <a:avLst/>
          </a:prstGeom>
          <a:noFill/>
        </p:spPr>
        <p:txBody>
          <a:bodyPr wrap="square" rtlCol="0">
            <a:spAutoFit/>
          </a:bodyPr>
          <a:lstStyle/>
          <a:p>
            <a:r>
              <a:rPr lang="en-US" sz="900" dirty="0">
                <a:hlinkClick r:id="rId6" tooltip="https://momgoescamping.com/is-it-okay-to-wear-cotton-hiking/"/>
              </a:rPr>
              <a:t>This Photo</a:t>
            </a:r>
            <a:r>
              <a:rPr lang="en-US" sz="900" dirty="0"/>
              <a:t> by Unknown Author is licensed under </a:t>
            </a:r>
            <a:r>
              <a:rPr lang="en-US" sz="900" dirty="0">
                <a:hlinkClick r:id="rId7" tooltip="https://creativecommons.org/licenses/by-nc/3.0/"/>
              </a:rPr>
              <a:t>CC BY-NC</a:t>
            </a:r>
            <a:endParaRPr lang="en-US" sz="900" dirty="0"/>
          </a:p>
        </p:txBody>
      </p:sp>
      <p:pic>
        <p:nvPicPr>
          <p:cNvPr id="10" name="Picture 9">
            <a:extLst>
              <a:ext uri="{FF2B5EF4-FFF2-40B4-BE49-F238E27FC236}">
                <a16:creationId xmlns:a16="http://schemas.microsoft.com/office/drawing/2014/main" id="{5D1C2AFB-01B6-4CD4-91BF-D431DDA6ACA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36727" y="2327564"/>
            <a:ext cx="1298612" cy="1775329"/>
          </a:xfrm>
          <a:prstGeom prst="rect">
            <a:avLst/>
          </a:prstGeom>
        </p:spPr>
      </p:pic>
      <p:pic>
        <p:nvPicPr>
          <p:cNvPr id="12" name="Picture 11">
            <a:extLst>
              <a:ext uri="{FF2B5EF4-FFF2-40B4-BE49-F238E27FC236}">
                <a16:creationId xmlns:a16="http://schemas.microsoft.com/office/drawing/2014/main" id="{27D413BB-AA54-48EA-804F-73960405DE0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44848" y="3971498"/>
            <a:ext cx="1177637" cy="1775330"/>
          </a:xfrm>
          <a:prstGeom prst="rect">
            <a:avLst/>
          </a:prstGeom>
        </p:spPr>
      </p:pic>
      <p:sp>
        <p:nvSpPr>
          <p:cNvPr id="13" name="TextBox 12">
            <a:extLst>
              <a:ext uri="{FF2B5EF4-FFF2-40B4-BE49-F238E27FC236}">
                <a16:creationId xmlns:a16="http://schemas.microsoft.com/office/drawing/2014/main" id="{5C8FA055-2E24-4CDF-9E6A-48E0DB6B4854}"/>
              </a:ext>
            </a:extLst>
          </p:cNvPr>
          <p:cNvSpPr txBox="1"/>
          <p:nvPr/>
        </p:nvSpPr>
        <p:spPr>
          <a:xfrm>
            <a:off x="8144848" y="5746828"/>
            <a:ext cx="1177637" cy="646331"/>
          </a:xfrm>
          <a:prstGeom prst="rect">
            <a:avLst/>
          </a:prstGeom>
          <a:noFill/>
        </p:spPr>
        <p:txBody>
          <a:bodyPr wrap="square" rtlCol="0">
            <a:spAutoFit/>
          </a:bodyPr>
          <a:lstStyle/>
          <a:p>
            <a:r>
              <a:rPr lang="en-US" sz="900" dirty="0">
                <a:hlinkClick r:id="rId11" tooltip="https://www.flickr.com/photos/ilovememphis/3881707687/"/>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320233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457B8-7A7F-4B84-8A93-7C1489A40285}"/>
              </a:ext>
            </a:extLst>
          </p:cNvPr>
          <p:cNvSpPr txBox="1"/>
          <p:nvPr/>
        </p:nvSpPr>
        <p:spPr>
          <a:xfrm>
            <a:off x="1634837" y="2493819"/>
            <a:ext cx="8700654" cy="830997"/>
          </a:xfrm>
          <a:prstGeom prst="rect">
            <a:avLst/>
          </a:prstGeom>
          <a:noFill/>
        </p:spPr>
        <p:txBody>
          <a:bodyPr wrap="square" rtlCol="0">
            <a:spAutoFit/>
          </a:bodyPr>
          <a:lstStyle/>
          <a:p>
            <a:pPr algn="ctr"/>
            <a:r>
              <a:rPr lang="en-US" sz="4800" dirty="0"/>
              <a:t>And once they are members………</a:t>
            </a:r>
          </a:p>
        </p:txBody>
      </p:sp>
    </p:spTree>
    <p:extLst>
      <p:ext uri="{BB962C8B-B14F-4D97-AF65-F5344CB8AC3E}">
        <p14:creationId xmlns:p14="http://schemas.microsoft.com/office/powerpoint/2010/main" val="332894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D9D245-6A48-4361-9692-410FB4215E95}"/>
              </a:ext>
            </a:extLst>
          </p:cNvPr>
          <p:cNvSpPr txBox="1"/>
          <p:nvPr/>
        </p:nvSpPr>
        <p:spPr>
          <a:xfrm>
            <a:off x="1741715" y="174172"/>
            <a:ext cx="8244114" cy="6124754"/>
          </a:xfrm>
          <a:prstGeom prst="rect">
            <a:avLst/>
          </a:prstGeom>
          <a:noFill/>
        </p:spPr>
        <p:txBody>
          <a:bodyPr wrap="square" rtlCol="0">
            <a:spAutoFit/>
          </a:bodyPr>
          <a:lstStyle/>
          <a:p>
            <a:pPr algn="ctr"/>
            <a:r>
              <a:rPr lang="en-US" sz="3200" dirty="0">
                <a:latin typeface="AR BLANCA" panose="02000000000000000000" pitchFamily="2" charset="0"/>
              </a:rPr>
              <a:t>Mentor</a:t>
            </a:r>
          </a:p>
          <a:p>
            <a:r>
              <a:rPr lang="en-US" sz="2400" dirty="0">
                <a:latin typeface="AR BERKLEY" panose="02000000000000000000" pitchFamily="2" charset="0"/>
              </a:rPr>
              <a:t>Supervise</a:t>
            </a:r>
          </a:p>
          <a:p>
            <a:r>
              <a:rPr lang="en-US" sz="2400" dirty="0">
                <a:latin typeface="AR BONNIE" panose="02000000000000000000" pitchFamily="2" charset="0"/>
              </a:rPr>
              <a:t>Encourage</a:t>
            </a:r>
          </a:p>
          <a:p>
            <a:r>
              <a:rPr lang="en-US" sz="2400" dirty="0">
                <a:latin typeface="Algerian" panose="04020705040A02060702" pitchFamily="82" charset="0"/>
              </a:rPr>
              <a:t>Aide</a:t>
            </a:r>
          </a:p>
          <a:p>
            <a:r>
              <a:rPr lang="en-US" sz="2400" dirty="0">
                <a:latin typeface="AR CHRISTY" panose="02000000000000000000" pitchFamily="2" charset="0"/>
              </a:rPr>
              <a:t>Coach</a:t>
            </a:r>
          </a:p>
          <a:p>
            <a:r>
              <a:rPr lang="en-US" sz="2400" dirty="0">
                <a:latin typeface="AR DARLING" panose="02000000000000000000" pitchFamily="2" charset="0"/>
              </a:rPr>
              <a:t>Help</a:t>
            </a:r>
          </a:p>
          <a:p>
            <a:r>
              <a:rPr lang="en-US" sz="2400" dirty="0">
                <a:latin typeface="AR DECODE" panose="02000000000000000000" pitchFamily="2" charset="0"/>
              </a:rPr>
              <a:t>Consult</a:t>
            </a:r>
          </a:p>
          <a:p>
            <a:r>
              <a:rPr lang="en-US" sz="2400" dirty="0">
                <a:latin typeface="AR DELANEY" panose="02000000000000000000" pitchFamily="2" charset="0"/>
              </a:rPr>
              <a:t>Advise</a:t>
            </a:r>
          </a:p>
          <a:p>
            <a:r>
              <a:rPr lang="en-US" sz="2400" dirty="0">
                <a:latin typeface="Bahnschrift" panose="020B0502040204020203" pitchFamily="34" charset="0"/>
              </a:rPr>
              <a:t>Guide</a:t>
            </a:r>
          </a:p>
          <a:p>
            <a:r>
              <a:rPr lang="en-US" sz="2400" dirty="0">
                <a:latin typeface="AR BERKLEY" panose="02000000000000000000" pitchFamily="2" charset="0"/>
              </a:rPr>
              <a:t>Instruct</a:t>
            </a:r>
          </a:p>
          <a:p>
            <a:r>
              <a:rPr lang="en-US" sz="2400" dirty="0">
                <a:latin typeface="Century Schoolbook" panose="02040604050505020304" pitchFamily="18" charset="0"/>
                <a:cs typeface="Mongolian Baiti" panose="03000500000000000000" pitchFamily="66" charset="0"/>
              </a:rPr>
              <a:t>Teach</a:t>
            </a:r>
          </a:p>
          <a:p>
            <a:r>
              <a:rPr lang="en-US" sz="2400" dirty="0">
                <a:latin typeface="AR CENA" panose="02000000000000000000" pitchFamily="2" charset="0"/>
              </a:rPr>
              <a:t>Tutor</a:t>
            </a:r>
          </a:p>
          <a:p>
            <a:r>
              <a:rPr lang="en-US" sz="2400" dirty="0">
                <a:latin typeface="Forte" panose="03060902040502070203" pitchFamily="66" charset="0"/>
              </a:rPr>
              <a:t>Council</a:t>
            </a:r>
          </a:p>
          <a:p>
            <a:r>
              <a:rPr lang="en-US" sz="2400" dirty="0">
                <a:latin typeface="MV Boli" panose="02000500030200090000" pitchFamily="2" charset="0"/>
                <a:cs typeface="MV Boli" panose="02000500030200090000" pitchFamily="2" charset="0"/>
              </a:rPr>
              <a:t>Direct</a:t>
            </a:r>
          </a:p>
          <a:p>
            <a:r>
              <a:rPr lang="en-US" sz="2400" dirty="0">
                <a:latin typeface="Yu Gothic UI Semibold" panose="020B0700000000000000" pitchFamily="34" charset="-128"/>
                <a:ea typeface="Yu Gothic UI Semibold" panose="020B0700000000000000" pitchFamily="34" charset="-128"/>
              </a:rPr>
              <a:t>Partner</a:t>
            </a:r>
          </a:p>
          <a:p>
            <a:r>
              <a:rPr lang="en-US" sz="2400" dirty="0">
                <a:latin typeface="AR BERKLEY" panose="02000000000000000000" pitchFamily="2" charset="0"/>
                <a:ea typeface="Yu Gothic UI Semibold" panose="020B0700000000000000" pitchFamily="34" charset="-128"/>
                <a:cs typeface="Mongolian Baiti" panose="03000500000000000000" pitchFamily="66" charset="0"/>
              </a:rPr>
              <a:t>listen</a:t>
            </a:r>
          </a:p>
        </p:txBody>
      </p:sp>
      <p:pic>
        <p:nvPicPr>
          <p:cNvPr id="5" name="Picture 4">
            <a:extLst>
              <a:ext uri="{FF2B5EF4-FFF2-40B4-BE49-F238E27FC236}">
                <a16:creationId xmlns:a16="http://schemas.microsoft.com/office/drawing/2014/main" id="{9EF67C14-9970-46AF-892C-F4D2CDBBCD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12326" y="2084170"/>
            <a:ext cx="4145973" cy="2525929"/>
          </a:xfrm>
          <a:prstGeom prst="rect">
            <a:avLst/>
          </a:prstGeom>
        </p:spPr>
      </p:pic>
      <p:sp>
        <p:nvSpPr>
          <p:cNvPr id="6" name="TextBox 5">
            <a:extLst>
              <a:ext uri="{FF2B5EF4-FFF2-40B4-BE49-F238E27FC236}">
                <a16:creationId xmlns:a16="http://schemas.microsoft.com/office/drawing/2014/main" id="{916E944D-8C77-4D87-A3C6-E7E870FC0C3A}"/>
              </a:ext>
            </a:extLst>
          </p:cNvPr>
          <p:cNvSpPr txBox="1"/>
          <p:nvPr/>
        </p:nvSpPr>
        <p:spPr>
          <a:xfrm>
            <a:off x="5112326" y="4610100"/>
            <a:ext cx="4145973" cy="230832"/>
          </a:xfrm>
          <a:prstGeom prst="rect">
            <a:avLst/>
          </a:prstGeom>
          <a:noFill/>
        </p:spPr>
        <p:txBody>
          <a:bodyPr wrap="square" rtlCol="0">
            <a:spAutoFit/>
          </a:bodyPr>
          <a:lstStyle/>
          <a:p>
            <a:r>
              <a:rPr lang="en-US" sz="900" dirty="0">
                <a:hlinkClick r:id="rId3" tooltip="http://elasticmind.ca/innerpreneur/index.php/2011/05"/>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59635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90C077-27BA-4C8A-B3F0-523B4FA3B806}"/>
              </a:ext>
            </a:extLst>
          </p:cNvPr>
          <p:cNvSpPr txBox="1"/>
          <p:nvPr/>
        </p:nvSpPr>
        <p:spPr>
          <a:xfrm>
            <a:off x="1357745" y="1413164"/>
            <a:ext cx="7800110" cy="3785652"/>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Why Mentor?</a:t>
            </a:r>
          </a:p>
          <a:p>
            <a:r>
              <a:rPr lang="en-US" sz="4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Some people are shy</a:t>
            </a:r>
          </a:p>
          <a:p>
            <a:r>
              <a:rPr lang="en-US" sz="3600" dirty="0">
                <a:latin typeface="Times New Roman" panose="02020603050405020304" pitchFamily="18" charset="0"/>
                <a:cs typeface="Times New Roman" panose="02020603050405020304" pitchFamily="18" charset="0"/>
              </a:rPr>
              <a:t>      Or reserved</a:t>
            </a:r>
          </a:p>
          <a:p>
            <a:r>
              <a:rPr lang="en-US" sz="3600" dirty="0">
                <a:latin typeface="Times New Roman" panose="02020603050405020304" pitchFamily="18" charset="0"/>
                <a:cs typeface="Times New Roman" panose="02020603050405020304" pitchFamily="18" charset="0"/>
              </a:rPr>
              <a:t>      Or introverted</a:t>
            </a:r>
          </a:p>
          <a:p>
            <a:r>
              <a:rPr lang="en-US" sz="3600" dirty="0">
                <a:latin typeface="Times New Roman" panose="02020603050405020304" pitchFamily="18" charset="0"/>
                <a:cs typeface="Times New Roman" panose="02020603050405020304" pitchFamily="18" charset="0"/>
              </a:rPr>
              <a:t>      Or confused by DKG</a:t>
            </a:r>
          </a:p>
          <a:p>
            <a:r>
              <a:rPr lang="en-US" sz="3600" dirty="0">
                <a:latin typeface="Times New Roman" panose="02020603050405020304" pitchFamily="18" charset="0"/>
                <a:cs typeface="Times New Roman" panose="02020603050405020304" pitchFamily="18" charset="0"/>
              </a:rPr>
              <a:t>      Or overwhelmed by the experts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74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89FE8-6E56-D4A7-58EC-F86F3A776F7A}"/>
              </a:ext>
            </a:extLst>
          </p:cNvPr>
          <p:cNvSpPr txBox="1"/>
          <p:nvPr/>
        </p:nvSpPr>
        <p:spPr>
          <a:xfrm>
            <a:off x="775856" y="817417"/>
            <a:ext cx="10099964" cy="5509200"/>
          </a:xfrm>
          <a:prstGeom prst="rect">
            <a:avLst/>
          </a:prstGeom>
          <a:noFill/>
        </p:spPr>
        <p:txBody>
          <a:bodyPr wrap="square" rtlCol="0">
            <a:spAutoFit/>
          </a:bodyPr>
          <a:lstStyle/>
          <a:p>
            <a:r>
              <a:rPr lang="en-US" sz="3200" dirty="0">
                <a:solidFill>
                  <a:srgbClr val="FF0000"/>
                </a:solidFill>
                <a:latin typeface="Constantia" panose="02030602050306030303" pitchFamily="18" charset="0"/>
              </a:rPr>
              <a:t>M</a:t>
            </a:r>
            <a:r>
              <a:rPr lang="en-US" sz="3200" dirty="0">
                <a:latin typeface="Constantia" panose="02030602050306030303" pitchFamily="18" charset="0"/>
              </a:rPr>
              <a:t>-  Messenger</a:t>
            </a:r>
          </a:p>
          <a:p>
            <a:endParaRPr lang="en-US" sz="3200" dirty="0">
              <a:latin typeface="Constantia" panose="02030602050306030303" pitchFamily="18" charset="0"/>
            </a:endParaRPr>
          </a:p>
          <a:p>
            <a:r>
              <a:rPr lang="en-US" sz="3200" dirty="0">
                <a:latin typeface="Constantia" panose="02030602050306030303" pitchFamily="18" charset="0"/>
              </a:rPr>
              <a:t>	</a:t>
            </a:r>
            <a:r>
              <a:rPr lang="en-US" sz="3200" dirty="0">
                <a:solidFill>
                  <a:srgbClr val="C00000"/>
                </a:solidFill>
                <a:latin typeface="Constantia" panose="02030602050306030303" pitchFamily="18" charset="0"/>
              </a:rPr>
              <a:t>E</a:t>
            </a:r>
            <a:r>
              <a:rPr lang="en-US" sz="3200" dirty="0">
                <a:latin typeface="Constantia" panose="02030602050306030303" pitchFamily="18" charset="0"/>
              </a:rPr>
              <a:t> -  Encourage and Explore</a:t>
            </a:r>
          </a:p>
          <a:p>
            <a:endParaRPr lang="en-US" sz="3200" dirty="0">
              <a:latin typeface="Constantia" panose="02030602050306030303" pitchFamily="18" charset="0"/>
            </a:endParaRPr>
          </a:p>
          <a:p>
            <a:r>
              <a:rPr lang="en-US" sz="3200" dirty="0">
                <a:latin typeface="Constantia" panose="02030602050306030303" pitchFamily="18" charset="0"/>
              </a:rPr>
              <a:t>		</a:t>
            </a:r>
            <a:r>
              <a:rPr lang="en-US" sz="3200" dirty="0">
                <a:solidFill>
                  <a:srgbClr val="C00000"/>
                </a:solidFill>
                <a:latin typeface="Constantia" panose="02030602050306030303" pitchFamily="18" charset="0"/>
              </a:rPr>
              <a:t>N</a:t>
            </a:r>
            <a:r>
              <a:rPr lang="en-US" sz="3200" dirty="0">
                <a:latin typeface="Constantia" panose="02030602050306030303" pitchFamily="18" charset="0"/>
              </a:rPr>
              <a:t> – </a:t>
            </a:r>
            <a:r>
              <a:rPr lang="en-US" sz="3200" dirty="0" err="1">
                <a:latin typeface="Constantia" panose="02030602050306030303" pitchFamily="18" charset="0"/>
              </a:rPr>
              <a:t>Nuture</a:t>
            </a:r>
            <a:endParaRPr lang="en-US" sz="3200" dirty="0">
              <a:latin typeface="Constantia" panose="02030602050306030303" pitchFamily="18" charset="0"/>
            </a:endParaRPr>
          </a:p>
          <a:p>
            <a:endParaRPr lang="en-US" sz="3200" dirty="0">
              <a:latin typeface="Constantia" panose="02030602050306030303" pitchFamily="18" charset="0"/>
            </a:endParaRPr>
          </a:p>
          <a:p>
            <a:r>
              <a:rPr lang="en-US" sz="3200" dirty="0">
                <a:latin typeface="Constantia" panose="02030602050306030303" pitchFamily="18" charset="0"/>
              </a:rPr>
              <a:t>			</a:t>
            </a:r>
            <a:r>
              <a:rPr lang="en-US" sz="3200" dirty="0">
                <a:solidFill>
                  <a:srgbClr val="C00000"/>
                </a:solidFill>
                <a:latin typeface="Constantia" panose="02030602050306030303" pitchFamily="18" charset="0"/>
              </a:rPr>
              <a:t>T</a:t>
            </a:r>
            <a:r>
              <a:rPr lang="en-US" sz="3200" dirty="0">
                <a:latin typeface="Constantia" panose="02030602050306030303" pitchFamily="18" charset="0"/>
              </a:rPr>
              <a:t> -  Teach/ Tutor/ Trust</a:t>
            </a:r>
          </a:p>
          <a:p>
            <a:endParaRPr lang="en-US" sz="3200" dirty="0">
              <a:latin typeface="Constantia" panose="02030602050306030303" pitchFamily="18" charset="0"/>
            </a:endParaRPr>
          </a:p>
          <a:p>
            <a:r>
              <a:rPr lang="en-US" sz="3200" dirty="0">
                <a:latin typeface="Constantia" panose="02030602050306030303" pitchFamily="18" charset="0"/>
              </a:rPr>
              <a:t>				</a:t>
            </a:r>
            <a:r>
              <a:rPr lang="en-US" sz="3200" dirty="0">
                <a:solidFill>
                  <a:srgbClr val="C00000"/>
                </a:solidFill>
                <a:latin typeface="Constantia" panose="02030602050306030303" pitchFamily="18" charset="0"/>
              </a:rPr>
              <a:t>O</a:t>
            </a:r>
            <a:r>
              <a:rPr lang="en-US" sz="3200" dirty="0">
                <a:latin typeface="Constantia" panose="02030602050306030303" pitchFamily="18" charset="0"/>
              </a:rPr>
              <a:t> - Open your ears and your mind</a:t>
            </a:r>
          </a:p>
          <a:p>
            <a:endParaRPr lang="en-US" sz="3200" dirty="0">
              <a:latin typeface="Constantia" panose="02030602050306030303" pitchFamily="18" charset="0"/>
            </a:endParaRPr>
          </a:p>
          <a:p>
            <a:r>
              <a:rPr lang="en-US" sz="3200" dirty="0">
                <a:latin typeface="Constantia" panose="02030602050306030303" pitchFamily="18" charset="0"/>
              </a:rPr>
              <a:t>					</a:t>
            </a:r>
            <a:r>
              <a:rPr lang="en-US" sz="3200" dirty="0">
                <a:solidFill>
                  <a:srgbClr val="C00000"/>
                </a:solidFill>
                <a:latin typeface="Constantia" panose="02030602050306030303" pitchFamily="18" charset="0"/>
              </a:rPr>
              <a:t>R</a:t>
            </a:r>
            <a:r>
              <a:rPr lang="en-US" sz="3200" dirty="0">
                <a:latin typeface="Constantia" panose="02030602050306030303" pitchFamily="18" charset="0"/>
              </a:rPr>
              <a:t> -  Reflect and Resource</a:t>
            </a:r>
          </a:p>
        </p:txBody>
      </p:sp>
    </p:spTree>
    <p:extLst>
      <p:ext uri="{BB962C8B-B14F-4D97-AF65-F5344CB8AC3E}">
        <p14:creationId xmlns:p14="http://schemas.microsoft.com/office/powerpoint/2010/main" val="288501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03E05D-306B-4147-B7CA-D1A320F29E71}"/>
              </a:ext>
            </a:extLst>
          </p:cNvPr>
          <p:cNvSpPr txBox="1"/>
          <p:nvPr/>
        </p:nvSpPr>
        <p:spPr>
          <a:xfrm>
            <a:off x="173182" y="208086"/>
            <a:ext cx="11845636" cy="6863417"/>
          </a:xfrm>
          <a:prstGeom prst="rect">
            <a:avLst/>
          </a:prstGeom>
          <a:noFill/>
        </p:spPr>
        <p:txBody>
          <a:bodyPr wrap="square" rtlCol="0">
            <a:spAutoFit/>
          </a:bodyPr>
          <a:lstStyle/>
          <a:p>
            <a:pPr algn="ctr"/>
            <a:r>
              <a:rPr lang="en-US" sz="2400" dirty="0">
                <a:latin typeface="Georgia" panose="02040502050405020303" pitchFamily="18" charset="0"/>
              </a:rPr>
              <a:t>What does mentoring look like?</a:t>
            </a:r>
          </a:p>
          <a:p>
            <a:r>
              <a:rPr lang="en-US" sz="2400" dirty="0">
                <a:latin typeface="Georgia" panose="02040502050405020303" pitchFamily="18" charset="0"/>
              </a:rPr>
              <a:t>At the personal level</a:t>
            </a:r>
          </a:p>
          <a:p>
            <a:r>
              <a:rPr lang="en-US" sz="2000" dirty="0">
                <a:latin typeface="Georgia" panose="02040502050405020303" pitchFamily="18" charset="0"/>
              </a:rPr>
              <a:t>	Explain DKG (What’s ASTEF?)</a:t>
            </a:r>
          </a:p>
          <a:p>
            <a:r>
              <a:rPr lang="en-US" sz="2000" dirty="0">
                <a:latin typeface="Georgia" panose="02040502050405020303" pitchFamily="18" charset="0"/>
              </a:rPr>
              <a:t>	Call</a:t>
            </a:r>
          </a:p>
          <a:p>
            <a:r>
              <a:rPr lang="en-US" sz="2000" dirty="0">
                <a:latin typeface="Georgia" panose="02040502050405020303" pitchFamily="18" charset="0"/>
              </a:rPr>
              <a:t>	Bring to meeting</a:t>
            </a:r>
          </a:p>
          <a:p>
            <a:r>
              <a:rPr lang="en-US" sz="2000" dirty="0">
                <a:latin typeface="Georgia" panose="02040502050405020303" pitchFamily="18" charset="0"/>
              </a:rPr>
              <a:t>	Encourage involvement</a:t>
            </a:r>
          </a:p>
          <a:p>
            <a:r>
              <a:rPr lang="en-US" sz="2000" dirty="0">
                <a:latin typeface="Georgia" panose="02040502050405020303" pitchFamily="18" charset="0"/>
              </a:rPr>
              <a:t>	Partner with them on an activity </a:t>
            </a:r>
          </a:p>
          <a:p>
            <a:r>
              <a:rPr lang="en-US" sz="2000" dirty="0">
                <a:latin typeface="Georgia" panose="02040502050405020303" pitchFamily="18" charset="0"/>
              </a:rPr>
              <a:t>	Remind them about meetings, etc.</a:t>
            </a:r>
          </a:p>
          <a:p>
            <a:r>
              <a:rPr lang="en-US" sz="2000" dirty="0">
                <a:latin typeface="Georgia" panose="02040502050405020303" pitchFamily="18" charset="0"/>
              </a:rPr>
              <a:t>	Suggest your mentee share a skill/talent/expertise</a:t>
            </a:r>
          </a:p>
          <a:p>
            <a:r>
              <a:rPr lang="en-US" sz="2000" dirty="0">
                <a:latin typeface="Georgia" panose="02040502050405020303" pitchFamily="18" charset="0"/>
              </a:rPr>
              <a:t>	Recommend a committee</a:t>
            </a:r>
          </a:p>
          <a:p>
            <a:endParaRPr lang="en-US" sz="2000" dirty="0">
              <a:latin typeface="Georgia" panose="02040502050405020303" pitchFamily="18" charset="0"/>
            </a:endParaRPr>
          </a:p>
          <a:p>
            <a:r>
              <a:rPr lang="en-US" sz="2400" dirty="0">
                <a:latin typeface="Georgia" panose="02040502050405020303" pitchFamily="18" charset="0"/>
              </a:rPr>
              <a:t>At the chapter level</a:t>
            </a:r>
          </a:p>
          <a:p>
            <a:r>
              <a:rPr lang="en-US" sz="2000" dirty="0">
                <a:latin typeface="Georgia" panose="02040502050405020303" pitchFamily="18" charset="0"/>
              </a:rPr>
              <a:t>	Encourage interactive activities for the chapter</a:t>
            </a:r>
          </a:p>
          <a:p>
            <a:r>
              <a:rPr lang="en-US" sz="2000" dirty="0">
                <a:latin typeface="Georgia" panose="02040502050405020303" pitchFamily="18" charset="0"/>
              </a:rPr>
              <a:t>	Tap into your membership for programs/projects/chapter activities</a:t>
            </a:r>
          </a:p>
          <a:p>
            <a:r>
              <a:rPr lang="en-US" sz="2000" dirty="0">
                <a:latin typeface="Georgia" panose="02040502050405020303" pitchFamily="18" charset="0"/>
              </a:rPr>
              <a:t>	Be open to new ideas new members bring!</a:t>
            </a:r>
          </a:p>
          <a:p>
            <a:r>
              <a:rPr lang="en-US" sz="2000" dirty="0">
                <a:latin typeface="Georgia" panose="02040502050405020303" pitchFamily="18" charset="0"/>
              </a:rPr>
              <a:t>	</a:t>
            </a:r>
          </a:p>
          <a:p>
            <a:r>
              <a:rPr lang="en-US" sz="2400" dirty="0">
                <a:latin typeface="Georgia" panose="02040502050405020303" pitchFamily="18" charset="0"/>
              </a:rPr>
              <a:t>Maybe have a chapter discussion and choose specific ways your members will mentor.</a:t>
            </a:r>
          </a:p>
          <a:p>
            <a:endParaRPr lang="en-US" sz="2000" dirty="0">
              <a:latin typeface="Georgia" panose="02040502050405020303" pitchFamily="18" charset="0"/>
            </a:endParaRPr>
          </a:p>
          <a:p>
            <a:pPr algn="ctr"/>
            <a:r>
              <a:rPr lang="en-US" sz="2400" dirty="0">
                <a:latin typeface="Georgia" panose="02040502050405020303" pitchFamily="18" charset="0"/>
              </a:rPr>
              <a:t>Be consistent.  </a:t>
            </a:r>
            <a:r>
              <a:rPr lang="en-US" sz="2400" u="sng" dirty="0">
                <a:latin typeface="Georgia" panose="02040502050405020303" pitchFamily="18" charset="0"/>
              </a:rPr>
              <a:t>Be</a:t>
            </a:r>
            <a:r>
              <a:rPr lang="en-US" sz="2400" dirty="0">
                <a:latin typeface="Georgia" panose="02040502050405020303" pitchFamily="18" charset="0"/>
              </a:rPr>
              <a:t> mentored!</a:t>
            </a:r>
          </a:p>
          <a:p>
            <a:endParaRPr lang="en-US" sz="2000" dirty="0">
              <a:latin typeface="Georgia" panose="02040502050405020303" pitchFamily="18" charset="0"/>
            </a:endParaRPr>
          </a:p>
          <a:p>
            <a:endParaRPr lang="en-US" sz="2000" dirty="0">
              <a:latin typeface="Georgia" panose="02040502050405020303" pitchFamily="18" charset="0"/>
            </a:endParaRPr>
          </a:p>
        </p:txBody>
      </p:sp>
    </p:spTree>
    <p:extLst>
      <p:ext uri="{BB962C8B-B14F-4D97-AF65-F5344CB8AC3E}">
        <p14:creationId xmlns:p14="http://schemas.microsoft.com/office/powerpoint/2010/main" val="27833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7D2752-2E3A-5200-6B74-A52CA8713EAF}"/>
              </a:ext>
            </a:extLst>
          </p:cNvPr>
          <p:cNvSpPr txBox="1"/>
          <p:nvPr/>
        </p:nvSpPr>
        <p:spPr>
          <a:xfrm>
            <a:off x="1731818" y="1454727"/>
            <a:ext cx="8340437" cy="2554545"/>
          </a:xfrm>
          <a:prstGeom prst="rect">
            <a:avLst/>
          </a:prstGeom>
          <a:noFill/>
        </p:spPr>
        <p:txBody>
          <a:bodyPr wrap="square" rtlCol="0">
            <a:spAutoFit/>
          </a:bodyPr>
          <a:lstStyle/>
          <a:p>
            <a:pPr algn="ctr"/>
            <a:r>
              <a:rPr lang="en-US" sz="3200" dirty="0"/>
              <a:t>Michelle Grandinetti, TSO 2</a:t>
            </a:r>
            <a:r>
              <a:rPr lang="en-US" sz="3200" baseline="30000" dirty="0"/>
              <a:t>nd</a:t>
            </a:r>
            <a:r>
              <a:rPr lang="en-US" sz="3200" dirty="0"/>
              <a:t> Vice President</a:t>
            </a:r>
          </a:p>
          <a:p>
            <a:pPr algn="ctr"/>
            <a:endParaRPr lang="en-US" sz="3200" dirty="0"/>
          </a:p>
          <a:p>
            <a:pPr algn="ctr"/>
            <a:r>
              <a:rPr lang="en-US" sz="3200" dirty="0"/>
              <a:t>Phyllis McPherson, TSO Membership Chair</a:t>
            </a:r>
          </a:p>
          <a:p>
            <a:pPr algn="ctr"/>
            <a:endParaRPr lang="en-US" sz="3200" dirty="0"/>
          </a:p>
          <a:p>
            <a:pPr algn="ctr"/>
            <a:r>
              <a:rPr lang="en-US" sz="3200" dirty="0"/>
              <a:t>Janet Pipkin, Member Extraordinaire, Gamma Xi</a:t>
            </a:r>
          </a:p>
        </p:txBody>
      </p:sp>
    </p:spTree>
    <p:extLst>
      <p:ext uri="{BB962C8B-B14F-4D97-AF65-F5344CB8AC3E}">
        <p14:creationId xmlns:p14="http://schemas.microsoft.com/office/powerpoint/2010/main" val="210739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cture">
            <a:extLst>
              <a:ext uri="{FF2B5EF4-FFF2-40B4-BE49-F238E27FC236}">
                <a16:creationId xmlns:a16="http://schemas.microsoft.com/office/drawing/2014/main" id="{834CADE7-1890-006B-253E-90BA30BF1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37" y="457200"/>
            <a:ext cx="3009468" cy="1170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1FFF4F-B7E4-D318-7F63-8C0298221BEF}"/>
              </a:ext>
            </a:extLst>
          </p:cNvPr>
          <p:cNvSpPr txBox="1"/>
          <p:nvPr/>
        </p:nvSpPr>
        <p:spPr>
          <a:xfrm>
            <a:off x="409576" y="1918741"/>
            <a:ext cx="8534399" cy="2554545"/>
          </a:xfrm>
          <a:prstGeom prst="rect">
            <a:avLst/>
          </a:prstGeom>
          <a:noFill/>
        </p:spPr>
        <p:txBody>
          <a:bodyPr wrap="square" rtlCol="0">
            <a:spAutoFit/>
          </a:bodyPr>
          <a:lstStyle/>
          <a:p>
            <a:r>
              <a:rPr lang="en-US" sz="2000" b="1" i="1" dirty="0">
                <a:solidFill>
                  <a:schemeClr val="accent1">
                    <a:lumMod val="75000"/>
                  </a:schemeClr>
                </a:solidFill>
                <a:latin typeface="Times New Roman" panose="02020603050405020304" pitchFamily="18" charset="0"/>
                <a:cs typeface="Times New Roman" panose="02020603050405020304" pitchFamily="18" charset="0"/>
              </a:rPr>
              <a:t>    Nurture:  Develop relationships with current and new members</a:t>
            </a:r>
          </a:p>
          <a:p>
            <a:endParaRPr lang="en-US" sz="2000" b="1" i="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i="1" dirty="0">
                <a:solidFill>
                  <a:schemeClr val="accent1">
                    <a:lumMod val="75000"/>
                  </a:schemeClr>
                </a:solidFill>
                <a:latin typeface="Times New Roman" panose="02020603050405020304" pitchFamily="18" charset="0"/>
                <a:cs typeface="Times New Roman" panose="02020603050405020304" pitchFamily="18" charset="0"/>
              </a:rPr>
              <a:t>        Serve:  Choose a time to give to others.</a:t>
            </a:r>
          </a:p>
          <a:p>
            <a:endParaRPr lang="en-US" sz="2000" b="1" i="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i="1" dirty="0">
                <a:solidFill>
                  <a:schemeClr val="accent1">
                    <a:lumMod val="75000"/>
                  </a:schemeClr>
                </a:solidFill>
                <a:latin typeface="Times New Roman" panose="02020603050405020304" pitchFamily="18" charset="0"/>
                <a:cs typeface="Times New Roman" panose="02020603050405020304" pitchFamily="18" charset="0"/>
              </a:rPr>
              <a:t>           Educate:  Promote the purposes and mission of DKG to others</a:t>
            </a:r>
          </a:p>
          <a:p>
            <a:endParaRPr lang="en-US" sz="2000" b="1" i="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i="1" dirty="0">
                <a:solidFill>
                  <a:schemeClr val="accent1">
                    <a:lumMod val="75000"/>
                  </a:schemeClr>
                </a:solidFill>
                <a:latin typeface="Times New Roman" panose="02020603050405020304" pitchFamily="18" charset="0"/>
                <a:cs typeface="Times New Roman" panose="02020603050405020304" pitchFamily="18" charset="0"/>
              </a:rPr>
              <a:t>               Wonder:  Dream,  Ask,  Reflect</a:t>
            </a:r>
          </a:p>
          <a:p>
            <a:endParaRPr lang="en-US" sz="2000" b="1"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2" name="Picture 8" descr="Picture">
            <a:extLst>
              <a:ext uri="{FF2B5EF4-FFF2-40B4-BE49-F238E27FC236}">
                <a16:creationId xmlns:a16="http://schemas.microsoft.com/office/drawing/2014/main" id="{BACE022C-CBE1-C5E6-2486-CD559C84D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987" y="4187536"/>
            <a:ext cx="2847975" cy="224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91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F5EA2-03AE-4BD6-B51F-2196F253D639}"/>
              </a:ext>
            </a:extLst>
          </p:cNvPr>
          <p:cNvSpPr txBox="1"/>
          <p:nvPr/>
        </p:nvSpPr>
        <p:spPr>
          <a:xfrm>
            <a:off x="1219200" y="886691"/>
            <a:ext cx="8922327" cy="4616648"/>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“As the driving force of our legacy, membership involves relationships between a welcoming environment and an engaging organization.”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Denese Wolff-Hillard, Lambda Sigma</a:t>
            </a:r>
          </a:p>
          <a:p>
            <a:endParaRPr lang="en-US" dirty="0">
              <a:latin typeface="Times New Roman" panose="02020603050405020304" pitchFamily="18" charset="0"/>
              <a:cs typeface="Times New Roman" panose="02020603050405020304" pitchFamily="18" charset="0"/>
            </a:endParaRPr>
          </a:p>
          <a:p>
            <a:endParaRPr lang="en-US" dirty="0"/>
          </a:p>
          <a:p>
            <a:r>
              <a:rPr lang="en-US" dirty="0"/>
              <a:t>			</a:t>
            </a:r>
          </a:p>
        </p:txBody>
      </p:sp>
    </p:spTree>
    <p:extLst>
      <p:ext uri="{BB962C8B-B14F-4D97-AF65-F5344CB8AC3E}">
        <p14:creationId xmlns:p14="http://schemas.microsoft.com/office/powerpoint/2010/main" val="12152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C7C46-19C9-4A25-BA6C-200FCD0BAEBA}"/>
              </a:ext>
            </a:extLst>
          </p:cNvPr>
          <p:cNvSpPr txBox="1"/>
          <p:nvPr/>
        </p:nvSpPr>
        <p:spPr>
          <a:xfrm>
            <a:off x="498764" y="568036"/>
            <a:ext cx="10931236" cy="594008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Types of Membership</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Active</a:t>
            </a:r>
          </a:p>
          <a:p>
            <a:r>
              <a:rPr lang="en-US" sz="2000" dirty="0">
                <a:latin typeface="Times New Roman" panose="02020603050405020304" pitchFamily="18" charset="0"/>
                <a:cs typeface="Times New Roman" panose="02020603050405020304" pitchFamily="18" charset="0"/>
              </a:rPr>
              <a:t>An active member shall be a woman who is or has been employed as a professional educator at the time of her election. An active member shall participate in the activities of the Society.</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Reserve</a:t>
            </a:r>
          </a:p>
          <a:p>
            <a:r>
              <a:rPr lang="en-US" sz="2000" dirty="0">
                <a:latin typeface="Times New Roman" panose="02020603050405020304" pitchFamily="18" charset="0"/>
                <a:cs typeface="Times New Roman" panose="02020603050405020304" pitchFamily="18" charset="0"/>
              </a:rPr>
              <a:t>Reserve membership shall be granted only to a member who is unable to participate fully in the activities of the chapter because of physical disability and/or geographic location. </a:t>
            </a:r>
          </a:p>
          <a:p>
            <a:pPr marL="457200" indent="-457200">
              <a:buAutoNum type="alphaLcPeriod"/>
            </a:pPr>
            <a:r>
              <a:rPr lang="en-US" sz="2000" dirty="0">
                <a:latin typeface="Times New Roman" panose="02020603050405020304" pitchFamily="18" charset="0"/>
                <a:cs typeface="Times New Roman" panose="02020603050405020304" pitchFamily="18" charset="0"/>
              </a:rPr>
              <a:t>Reserve status shall be granted by a majority vote of the chapter. </a:t>
            </a:r>
          </a:p>
          <a:p>
            <a:r>
              <a:rPr lang="en-US" sz="2000" dirty="0">
                <a:latin typeface="Times New Roman" panose="02020603050405020304" pitchFamily="18" charset="0"/>
                <a:cs typeface="Times New Roman" panose="02020603050405020304" pitchFamily="18" charset="0"/>
              </a:rPr>
              <a:t>b.    A reserve member, so requesting, shall be restored to active membership.</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Honorary</a:t>
            </a:r>
          </a:p>
          <a:p>
            <a:r>
              <a:rPr lang="en-US" sz="2000" dirty="0">
                <a:latin typeface="Times New Roman" panose="02020603050405020304" pitchFamily="18" charset="0"/>
                <a:cs typeface="Times New Roman" panose="02020603050405020304" pitchFamily="18" charset="0"/>
              </a:rPr>
              <a:t>An honorary member shall be a woman not eligible for active membership who has rendered notable service to education or to women, and is elected to honorary membership in recognition of such service.</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12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2897D0-9B21-8473-4042-4667D4AB0B2E}"/>
              </a:ext>
            </a:extLst>
          </p:cNvPr>
          <p:cNvSpPr txBox="1"/>
          <p:nvPr/>
        </p:nvSpPr>
        <p:spPr>
          <a:xfrm>
            <a:off x="540327" y="623454"/>
            <a:ext cx="10571017" cy="5632311"/>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Collegiate</a:t>
            </a:r>
          </a:p>
          <a:p>
            <a:r>
              <a:rPr lang="en-US" sz="2000" dirty="0">
                <a:latin typeface="Times New Roman" panose="02020603050405020304" pitchFamily="18" charset="0"/>
                <a:cs typeface="Times New Roman" panose="02020603050405020304" pitchFamily="18" charset="0"/>
              </a:rPr>
              <a:t>Collegiate members shall be undergraduate or graduate students who meet the following criteria: </a:t>
            </a:r>
          </a:p>
          <a:p>
            <a:pPr marL="457200" indent="-457200">
              <a:buAutoNum type="alphaLcPeriod"/>
            </a:pPr>
            <a:r>
              <a:rPr lang="en-US" sz="2000" dirty="0">
                <a:latin typeface="Times New Roman" panose="02020603050405020304" pitchFamily="18" charset="0"/>
                <a:cs typeface="Times New Roman" panose="02020603050405020304" pitchFamily="18" charset="0"/>
              </a:rPr>
              <a:t>Undergraduate student collegiate members shall </a:t>
            </a:r>
          </a:p>
          <a:p>
            <a:r>
              <a:rPr lang="en-US" sz="2000" dirty="0">
                <a:latin typeface="Times New Roman" panose="02020603050405020304" pitchFamily="18" charset="0"/>
                <a:cs typeface="Times New Roman" panose="02020603050405020304" pitchFamily="18" charset="0"/>
              </a:rPr>
              <a:t>        (1) be enrolled in an institution offering an education degree and have the intent </a:t>
            </a:r>
          </a:p>
          <a:p>
            <a:r>
              <a:rPr lang="en-US" sz="2000" dirty="0">
                <a:latin typeface="Times New Roman" panose="02020603050405020304" pitchFamily="18" charset="0"/>
                <a:cs typeface="Times New Roman" panose="02020603050405020304" pitchFamily="18" charset="0"/>
              </a:rPr>
              <a:t>              to continue academically and professionally in the field of education; and</a:t>
            </a:r>
          </a:p>
          <a:p>
            <a:r>
              <a:rPr lang="en-US" sz="2000" dirty="0">
                <a:latin typeface="Times New Roman" panose="02020603050405020304" pitchFamily="18" charset="0"/>
                <a:cs typeface="Times New Roman" panose="02020603050405020304" pitchFamily="18" charset="0"/>
              </a:rPr>
              <a:t>         (2) be enrolled within the last two years of their undergraduate education degree. </a:t>
            </a:r>
          </a:p>
          <a:p>
            <a:endParaRPr lang="en-US" sz="2000" dirty="0">
              <a:latin typeface="Times New Roman" panose="02020603050405020304" pitchFamily="18" charset="0"/>
              <a:cs typeface="Times New Roman" panose="02020603050405020304" pitchFamily="18" charset="0"/>
            </a:endParaRPr>
          </a:p>
          <a:p>
            <a:pPr algn="just"/>
            <a:r>
              <a:rPr lang="en-US" sz="2000" dirty="0"/>
              <a:t>b. </a:t>
            </a:r>
            <a:r>
              <a:rPr lang="en-US" sz="2000" dirty="0">
                <a:latin typeface="Times New Roman" panose="02020603050405020304" pitchFamily="18" charset="0"/>
                <a:cs typeface="Times New Roman" panose="02020603050405020304" pitchFamily="18" charset="0"/>
              </a:rPr>
              <a:t>Graduate student collegiate members shall have graduate standing in an institution offering an education degree and have the intent to continue academically and professionally in the field of education. </a:t>
            </a:r>
          </a:p>
          <a:p>
            <a:pPr algn="just"/>
            <a:r>
              <a:rPr lang="en-US" sz="2000" dirty="0">
                <a:latin typeface="Times New Roman" panose="02020603050405020304" pitchFamily="18" charset="0"/>
                <a:cs typeface="Times New Roman" panose="02020603050405020304" pitchFamily="18" charset="0"/>
              </a:rPr>
              <a:t>When a collegiate member starts her career as a paid educator, she will pay active member dues and become an active member. If a collegiate member does not pursue a career as an educator, her membership will expire upon graduation or withdrawal from the education degree program</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State Organization Member- Active or Reserve</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44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29187-9E45-47F3-829A-6ACBAB46380F}"/>
              </a:ext>
            </a:extLst>
          </p:cNvPr>
          <p:cNvSpPr txBox="1"/>
          <p:nvPr/>
        </p:nvSpPr>
        <p:spPr>
          <a:xfrm>
            <a:off x="1260763" y="1536174"/>
            <a:ext cx="8160328" cy="4401205"/>
          </a:xfrm>
          <a:prstGeom prst="rect">
            <a:avLst/>
          </a:prstGeom>
          <a:noFill/>
        </p:spPr>
        <p:txBody>
          <a:bodyPr wrap="square" rtlCol="0">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Active Members  – may participate in all the duties of the Society.</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Honorary, Reserve, Collegiate members - may participate in all the duties of the Society except hold office.</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Any individual can be the Parliamentarian as that position is not an office.</a:t>
            </a:r>
          </a:p>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An individual becomes a member at the time dues are paid.</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 vote is needed for a member to become Reserve. A Reserve member can return to Active membership.  No vote is needed.</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 member can resign without the vote of the chapter. A member who has left DKG can be reinstated. No vote is needed.</a:t>
            </a:r>
          </a:p>
        </p:txBody>
      </p:sp>
    </p:spTree>
    <p:extLst>
      <p:ext uri="{BB962C8B-B14F-4D97-AF65-F5344CB8AC3E}">
        <p14:creationId xmlns:p14="http://schemas.microsoft.com/office/powerpoint/2010/main" val="259101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ADABD-7206-4D86-AAC2-95C882D11121}"/>
              </a:ext>
            </a:extLst>
          </p:cNvPr>
          <p:cNvSpPr txBox="1"/>
          <p:nvPr/>
        </p:nvSpPr>
        <p:spPr>
          <a:xfrm>
            <a:off x="338577" y="210311"/>
            <a:ext cx="10531173" cy="923330"/>
          </a:xfrm>
          <a:prstGeom prst="rect">
            <a:avLst/>
          </a:prstGeom>
          <a:noFill/>
        </p:spPr>
        <p:txBody>
          <a:bodyPr wrap="square" rtlCol="0">
            <a:spAutoFit/>
          </a:bodyPr>
          <a:lstStyle/>
          <a:p>
            <a:r>
              <a:rPr lang="en-US" dirty="0"/>
              <a:t>Descriptions of each type of membership can be found on the international website. Go to dkg.org.</a:t>
            </a:r>
          </a:p>
          <a:p>
            <a:endParaRPr lang="en-US" dirty="0"/>
          </a:p>
          <a:p>
            <a:endParaRPr lang="en-US" dirty="0"/>
          </a:p>
        </p:txBody>
      </p:sp>
      <p:pic>
        <p:nvPicPr>
          <p:cNvPr id="5" name="Picture 4">
            <a:extLst>
              <a:ext uri="{FF2B5EF4-FFF2-40B4-BE49-F238E27FC236}">
                <a16:creationId xmlns:a16="http://schemas.microsoft.com/office/drawing/2014/main" id="{09B054E1-6DE7-4C30-A556-054D7545B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184" y="3419473"/>
            <a:ext cx="47632" cy="19053"/>
          </a:xfrm>
          <a:prstGeom prst="rect">
            <a:avLst/>
          </a:prstGeom>
        </p:spPr>
      </p:pic>
      <p:pic>
        <p:nvPicPr>
          <p:cNvPr id="7" name="Picture 6">
            <a:extLst>
              <a:ext uri="{FF2B5EF4-FFF2-40B4-BE49-F238E27FC236}">
                <a16:creationId xmlns:a16="http://schemas.microsoft.com/office/drawing/2014/main" id="{9F8CFD87-D26E-4EF6-87B6-7466AFE9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816" y="3858382"/>
            <a:ext cx="5074787" cy="2425828"/>
          </a:xfrm>
          <a:prstGeom prst="rect">
            <a:avLst/>
          </a:prstGeom>
        </p:spPr>
      </p:pic>
      <p:pic>
        <p:nvPicPr>
          <p:cNvPr id="9" name="Picture 8">
            <a:extLst>
              <a:ext uri="{FF2B5EF4-FFF2-40B4-BE49-F238E27FC236}">
                <a16:creationId xmlns:a16="http://schemas.microsoft.com/office/drawing/2014/main" id="{A50AD88B-B894-4D11-BBAA-D45AAB31B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397" y="3958626"/>
            <a:ext cx="3948181" cy="2425827"/>
          </a:xfrm>
          <a:prstGeom prst="rect">
            <a:avLst/>
          </a:prstGeom>
        </p:spPr>
      </p:pic>
      <p:pic>
        <p:nvPicPr>
          <p:cNvPr id="11" name="Picture 10">
            <a:extLst>
              <a:ext uri="{FF2B5EF4-FFF2-40B4-BE49-F238E27FC236}">
                <a16:creationId xmlns:a16="http://schemas.microsoft.com/office/drawing/2014/main" id="{69D18B99-E522-4551-805B-B4150C7AA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062" y="1297679"/>
            <a:ext cx="3983844" cy="2121794"/>
          </a:xfrm>
          <a:prstGeom prst="rect">
            <a:avLst/>
          </a:prstGeom>
        </p:spPr>
      </p:pic>
      <p:pic>
        <p:nvPicPr>
          <p:cNvPr id="4" name="Picture 3">
            <a:extLst>
              <a:ext uri="{FF2B5EF4-FFF2-40B4-BE49-F238E27FC236}">
                <a16:creationId xmlns:a16="http://schemas.microsoft.com/office/drawing/2014/main" id="{8F445BB0-3642-4BA8-8E9F-8849593A7864}"/>
              </a:ext>
            </a:extLst>
          </p:cNvPr>
          <p:cNvPicPr>
            <a:picLocks noChangeAspect="1"/>
          </p:cNvPicPr>
          <p:nvPr/>
        </p:nvPicPr>
        <p:blipFill>
          <a:blip r:embed="rId6"/>
          <a:stretch>
            <a:fillRect/>
          </a:stretch>
        </p:blipFill>
        <p:spPr>
          <a:xfrm>
            <a:off x="6024552" y="1275343"/>
            <a:ext cx="4845198" cy="2166465"/>
          </a:xfrm>
          <a:prstGeom prst="rect">
            <a:avLst/>
          </a:prstGeom>
        </p:spPr>
      </p:pic>
    </p:spTree>
    <p:extLst>
      <p:ext uri="{BB962C8B-B14F-4D97-AF65-F5344CB8AC3E}">
        <p14:creationId xmlns:p14="http://schemas.microsoft.com/office/powerpoint/2010/main" val="158063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C824F-6F55-40F5-9DA2-E1E299B532CE}"/>
              </a:ext>
            </a:extLst>
          </p:cNvPr>
          <p:cNvSpPr txBox="1"/>
          <p:nvPr/>
        </p:nvSpPr>
        <p:spPr>
          <a:xfrm>
            <a:off x="651164" y="678873"/>
            <a:ext cx="9961418" cy="4247317"/>
          </a:xfrm>
          <a:prstGeom prst="rect">
            <a:avLst/>
          </a:prstGeom>
          <a:noFill/>
        </p:spPr>
        <p:txBody>
          <a:bodyPr wrap="square" rtlCol="0">
            <a:spAutoFit/>
          </a:bodyPr>
          <a:lstStyle/>
          <a:p>
            <a:pPr algn="ctr"/>
            <a:r>
              <a:rPr lang="en-US" sz="5400" dirty="0">
                <a:latin typeface="Arabic Typesetting" panose="03020402040406030203" pitchFamily="66" charset="-78"/>
                <a:cs typeface="Arabic Typesetting" panose="03020402040406030203" pitchFamily="66" charset="-78"/>
              </a:rPr>
              <a:t>The Membership Plan</a:t>
            </a:r>
          </a:p>
          <a:p>
            <a:pPr algn="ctr"/>
            <a:r>
              <a:rPr lang="en-US" sz="5400" dirty="0">
                <a:latin typeface="Arabic Typesetting" panose="03020402040406030203" pitchFamily="66" charset="-78"/>
                <a:cs typeface="Arabic Typesetting" panose="03020402040406030203" pitchFamily="66" charset="-78"/>
              </a:rPr>
              <a:t>(The Recruitment Plan)</a:t>
            </a:r>
          </a:p>
          <a:p>
            <a:pPr algn="ctr"/>
            <a:r>
              <a:rPr lang="en-US" sz="5400" dirty="0">
                <a:latin typeface="Arabic Typesetting" panose="03020402040406030203" pitchFamily="66" charset="-78"/>
                <a:cs typeface="Arabic Typesetting" panose="03020402040406030203" pitchFamily="66" charset="-78"/>
              </a:rPr>
              <a:t>Can be found at </a:t>
            </a:r>
          </a:p>
          <a:p>
            <a:pPr algn="ctr"/>
            <a:r>
              <a:rPr lang="en-US" sz="5400" dirty="0">
                <a:latin typeface="Arabic Typesetting" panose="03020402040406030203" pitchFamily="66" charset="-78"/>
                <a:cs typeface="Arabic Typesetting" panose="03020402040406030203" pitchFamily="66" charset="-78"/>
              </a:rPr>
              <a:t>dkgtexas.org/Committees/Membership</a:t>
            </a:r>
          </a:p>
          <a:p>
            <a:pPr algn="ctr"/>
            <a:endParaRPr lang="en-US" sz="5400" dirty="0">
              <a:latin typeface="Arabic Typesetting" panose="03020402040406030203" pitchFamily="66" charset="-78"/>
              <a:cs typeface="Arabic Typesetting" panose="03020402040406030203" pitchFamily="66" charset="-78"/>
            </a:endParaRPr>
          </a:p>
        </p:txBody>
      </p:sp>
      <p:sp>
        <p:nvSpPr>
          <p:cNvPr id="8" name="Rectangle 6">
            <a:extLst>
              <a:ext uri="{FF2B5EF4-FFF2-40B4-BE49-F238E27FC236}">
                <a16:creationId xmlns:a16="http://schemas.microsoft.com/office/drawing/2014/main" id="{6D93A3D0-25F2-467F-8BDB-8E07198FD04C}"/>
              </a:ext>
            </a:extLst>
          </p:cNvPr>
          <p:cNvSpPr>
            <a:spLocks noChangeArrowheads="1"/>
          </p:cNvSpPr>
          <p:nvPr/>
        </p:nvSpPr>
        <p:spPr bwMode="auto">
          <a:xfrm>
            <a:off x="1011382" y="1246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05669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44FCC3-FC68-448A-B51A-D1734F2CC6F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TextBox 7">
            <a:extLst>
              <a:ext uri="{FF2B5EF4-FFF2-40B4-BE49-F238E27FC236}">
                <a16:creationId xmlns:a16="http://schemas.microsoft.com/office/drawing/2014/main" id="{7761000F-F51A-428D-AE39-023EAC94DF9C}"/>
              </a:ext>
            </a:extLst>
          </p:cNvPr>
          <p:cNvSpPr txBox="1"/>
          <p:nvPr/>
        </p:nvSpPr>
        <p:spPr>
          <a:xfrm>
            <a:off x="1191490" y="914399"/>
            <a:ext cx="9337964" cy="4278094"/>
          </a:xfrm>
          <a:prstGeom prst="rect">
            <a:avLst/>
          </a:prstGeom>
          <a:noFill/>
          <a:ln w="57150">
            <a:solidFill>
              <a:schemeClr val="tx1"/>
            </a:solidFill>
          </a:ln>
        </p:spPr>
        <p:txBody>
          <a:bodyPr wrap="square" rtlCol="0">
            <a:spAutoFit/>
          </a:bodyPr>
          <a:lstStyle/>
          <a:p>
            <a:pPr algn="ctr"/>
            <a:r>
              <a:rPr lang="en-US" sz="2000" b="1" dirty="0"/>
              <a:t>The Prospect Card</a:t>
            </a:r>
          </a:p>
          <a:p>
            <a:pPr algn="ctr"/>
            <a:endParaRPr lang="en-US" dirty="0"/>
          </a:p>
          <a:p>
            <a:r>
              <a:rPr lang="en-US" dirty="0"/>
              <a:t>Name:</a:t>
            </a:r>
          </a:p>
          <a:p>
            <a:endParaRPr lang="en-US" dirty="0"/>
          </a:p>
          <a:p>
            <a:r>
              <a:rPr lang="en-US" dirty="0"/>
              <a:t>Address:</a:t>
            </a:r>
          </a:p>
          <a:p>
            <a:endParaRPr lang="en-US" dirty="0"/>
          </a:p>
          <a:p>
            <a:r>
              <a:rPr lang="en-US" dirty="0"/>
              <a:t>Phone:</a:t>
            </a:r>
          </a:p>
          <a:p>
            <a:endParaRPr lang="en-US" dirty="0"/>
          </a:p>
          <a:p>
            <a:r>
              <a:rPr lang="en-US" dirty="0"/>
              <a:t>Email:</a:t>
            </a:r>
          </a:p>
          <a:p>
            <a:endParaRPr lang="en-US" dirty="0"/>
          </a:p>
          <a:p>
            <a:r>
              <a:rPr lang="en-US" dirty="0"/>
              <a:t>Employer:</a:t>
            </a:r>
          </a:p>
          <a:p>
            <a:endParaRPr lang="en-US" dirty="0"/>
          </a:p>
          <a:p>
            <a:r>
              <a:rPr lang="en-US" dirty="0"/>
              <a:t>Position:</a:t>
            </a:r>
          </a:p>
          <a:p>
            <a:endParaRPr lang="en-US" dirty="0"/>
          </a:p>
          <a:p>
            <a:endParaRPr lang="en-US" dirty="0"/>
          </a:p>
        </p:txBody>
      </p:sp>
    </p:spTree>
    <p:extLst>
      <p:ext uri="{BB962C8B-B14F-4D97-AF65-F5344CB8AC3E}">
        <p14:creationId xmlns:p14="http://schemas.microsoft.com/office/powerpoint/2010/main" val="3007015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1848</Words>
  <Application>Microsoft Office PowerPoint</Application>
  <PresentationFormat>Widescreen</PresentationFormat>
  <Paragraphs>208</Paragraphs>
  <Slides>20</Slides>
  <Notes>1</Notes>
  <HiddenSlides>0</HiddenSlides>
  <MMClips>0</MMClips>
  <ScaleCrop>false</ScaleCrop>
  <HeadingPairs>
    <vt:vector size="6" baseType="variant">
      <vt:variant>
        <vt:lpstr>Fonts Used</vt:lpstr>
      </vt:variant>
      <vt:variant>
        <vt:i4>27</vt:i4>
      </vt:variant>
      <vt:variant>
        <vt:lpstr>Theme</vt:lpstr>
      </vt:variant>
      <vt:variant>
        <vt:i4>1</vt:i4>
      </vt:variant>
      <vt:variant>
        <vt:lpstr>Slide Titles</vt:lpstr>
      </vt:variant>
      <vt:variant>
        <vt:i4>20</vt:i4>
      </vt:variant>
    </vt:vector>
  </HeadingPairs>
  <TitlesOfParts>
    <vt:vector size="48" baseType="lpstr">
      <vt:lpstr>Yu Gothic UI Semibold</vt:lpstr>
      <vt:lpstr>Algerian</vt:lpstr>
      <vt:lpstr>AR BERKLEY</vt:lpstr>
      <vt:lpstr>AR BLANCA</vt:lpstr>
      <vt:lpstr>AR BONNIE</vt:lpstr>
      <vt:lpstr>AR CENA</vt:lpstr>
      <vt:lpstr>AR CHRISTY</vt:lpstr>
      <vt:lpstr>AR DARLING</vt:lpstr>
      <vt:lpstr>AR DECODE</vt:lpstr>
      <vt:lpstr>AR DELANEY</vt:lpstr>
      <vt:lpstr>Arabic Typesetting</vt:lpstr>
      <vt:lpstr>Arial</vt:lpstr>
      <vt:lpstr>Bahnschrift</vt:lpstr>
      <vt:lpstr>BakerSignet</vt:lpstr>
      <vt:lpstr>Calibri</vt:lpstr>
      <vt:lpstr>Calibri Light</vt:lpstr>
      <vt:lpstr>Century Schoolbook</vt:lpstr>
      <vt:lpstr>Comic Sans MS</vt:lpstr>
      <vt:lpstr>Constantia</vt:lpstr>
      <vt:lpstr>Forte</vt:lpstr>
      <vt:lpstr>Georgia</vt:lpstr>
      <vt:lpstr>Lucida Grande</vt:lpstr>
      <vt:lpstr>Lucida Handwriting</vt:lpstr>
      <vt:lpstr>MV Boli</vt:lpstr>
      <vt:lpstr>Tahoma</vt:lpstr>
      <vt:lpstr>Times New Roman</vt:lpstr>
      <vt:lpstr>Wingdings</vt:lpstr>
      <vt:lpstr>Office Theme</vt:lpstr>
      <vt:lpstr>Leadership Development for Chapter Presidents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Pride in the Big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Development for Chapter Presidents</dc:title>
  <dc:creator>Michelle Grandinetti</dc:creator>
  <cp:lastModifiedBy>Janet</cp:lastModifiedBy>
  <cp:revision>92</cp:revision>
  <dcterms:created xsi:type="dcterms:W3CDTF">2022-04-03T01:02:09Z</dcterms:created>
  <dcterms:modified xsi:type="dcterms:W3CDTF">2022-06-16T19:55:44Z</dcterms:modified>
</cp:coreProperties>
</file>