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57" r:id="rId3"/>
    <p:sldId id="316" r:id="rId4"/>
    <p:sldId id="329" r:id="rId5"/>
    <p:sldId id="259" r:id="rId6"/>
    <p:sldId id="327" r:id="rId7"/>
    <p:sldId id="328" r:id="rId8"/>
    <p:sldId id="321" r:id="rId9"/>
    <p:sldId id="322" r:id="rId10"/>
    <p:sldId id="323" r:id="rId11"/>
    <p:sldId id="324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661DC19-A4DA-46A0-8D5B-2D8E819A8B1B}" v="88" dt="2022-06-06T16:21:14.19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83" autoAdjust="0"/>
    <p:restoredTop sz="94660"/>
  </p:normalViewPr>
  <p:slideViewPr>
    <p:cSldViewPr snapToGrid="0">
      <p:cViewPr varScale="1">
        <p:scale>
          <a:sx n="81" d="100"/>
          <a:sy n="81" d="100"/>
        </p:scale>
        <p:origin x="57" y="30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onnie Moore" userId="9314bd4cdab15f59" providerId="LiveId" clId="{AE573EB2-3EDF-4D58-B5DE-3EB1BB6D002B}"/>
    <pc:docChg chg="modSld">
      <pc:chgData name="Bonnie Moore" userId="9314bd4cdab15f59" providerId="LiveId" clId="{AE573EB2-3EDF-4D58-B5DE-3EB1BB6D002B}" dt="2022-04-19T16:35:01.753" v="8" actId="14100"/>
      <pc:docMkLst>
        <pc:docMk/>
      </pc:docMkLst>
      <pc:sldChg chg="addSp modSp mod">
        <pc:chgData name="Bonnie Moore" userId="9314bd4cdab15f59" providerId="LiveId" clId="{AE573EB2-3EDF-4D58-B5DE-3EB1BB6D002B}" dt="2022-04-19T16:35:01.753" v="8" actId="14100"/>
        <pc:sldMkLst>
          <pc:docMk/>
          <pc:sldMk cId="1714180695" sldId="259"/>
        </pc:sldMkLst>
        <pc:picChg chg="add mod">
          <ac:chgData name="Bonnie Moore" userId="9314bd4cdab15f59" providerId="LiveId" clId="{AE573EB2-3EDF-4D58-B5DE-3EB1BB6D002B}" dt="2022-04-19T16:35:01.753" v="8" actId="14100"/>
          <ac:picMkLst>
            <pc:docMk/>
            <pc:sldMk cId="1714180695" sldId="259"/>
            <ac:picMk id="3" creationId="{8A3B542E-4644-4625-937B-9687E9BB6A22}"/>
          </ac:picMkLst>
        </pc:picChg>
        <pc:picChg chg="add mod">
          <ac:chgData name="Bonnie Moore" userId="9314bd4cdab15f59" providerId="LiveId" clId="{AE573EB2-3EDF-4D58-B5DE-3EB1BB6D002B}" dt="2022-04-19T16:34:57.674" v="7" actId="1076"/>
          <ac:picMkLst>
            <pc:docMk/>
            <pc:sldMk cId="1714180695" sldId="259"/>
            <ac:picMk id="8" creationId="{B4F4DF98-098D-4A5C-9359-5F2B7A7EBFCB}"/>
          </ac:picMkLst>
        </pc:picChg>
      </pc:sldChg>
    </pc:docChg>
  </pc:docChgLst>
  <pc:docChgLst>
    <pc:chgData name="Bonnie Moore" userId="9314bd4cdab15f59" providerId="LiveId" clId="{C661DC19-A4DA-46A0-8D5B-2D8E819A8B1B}"/>
    <pc:docChg chg="custSel modSld">
      <pc:chgData name="Bonnie Moore" userId="9314bd4cdab15f59" providerId="LiveId" clId="{C661DC19-A4DA-46A0-8D5B-2D8E819A8B1B}" dt="2022-06-06T16:21:14.196" v="90" actId="20577"/>
      <pc:docMkLst>
        <pc:docMk/>
      </pc:docMkLst>
      <pc:sldChg chg="modSp mod modAnim">
        <pc:chgData name="Bonnie Moore" userId="9314bd4cdab15f59" providerId="LiveId" clId="{C661DC19-A4DA-46A0-8D5B-2D8E819A8B1B}" dt="2022-06-06T16:19:33.439" v="37" actId="20577"/>
        <pc:sldMkLst>
          <pc:docMk/>
          <pc:sldMk cId="4021896637" sldId="257"/>
        </pc:sldMkLst>
        <pc:spChg chg="mod">
          <ac:chgData name="Bonnie Moore" userId="9314bd4cdab15f59" providerId="LiveId" clId="{C661DC19-A4DA-46A0-8D5B-2D8E819A8B1B}" dt="2022-06-06T16:19:33.439" v="37" actId="20577"/>
          <ac:spMkLst>
            <pc:docMk/>
            <pc:sldMk cId="4021896637" sldId="257"/>
            <ac:spMk id="3" creationId="{F1606832-7F62-4F64-979A-9DB792900A21}"/>
          </ac:spMkLst>
        </pc:spChg>
      </pc:sldChg>
      <pc:sldChg chg="modSp mod modAnim">
        <pc:chgData name="Bonnie Moore" userId="9314bd4cdab15f59" providerId="LiveId" clId="{C661DC19-A4DA-46A0-8D5B-2D8E819A8B1B}" dt="2022-06-06T16:21:14.196" v="90" actId="20577"/>
        <pc:sldMkLst>
          <pc:docMk/>
          <pc:sldMk cId="434225436" sldId="316"/>
        </pc:sldMkLst>
        <pc:spChg chg="mod">
          <ac:chgData name="Bonnie Moore" userId="9314bd4cdab15f59" providerId="LiveId" clId="{C661DC19-A4DA-46A0-8D5B-2D8E819A8B1B}" dt="2022-06-06T16:21:14.196" v="90" actId="20577"/>
          <ac:spMkLst>
            <pc:docMk/>
            <pc:sldMk cId="434225436" sldId="316"/>
            <ac:spMk id="3" creationId="{F1606832-7F62-4F64-979A-9DB792900A21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122363"/>
            <a:ext cx="103632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AB4-E210-42FF-B6A9-B35CB76EA4C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F9E-568E-449E-9C59-C5A06BF0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11920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AB4-E210-42FF-B6A9-B35CB76EA4C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F9E-568E-449E-9C59-C5A06BF0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5564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AB4-E210-42FF-B6A9-B35CB76EA4C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F9E-568E-449E-9C59-C5A06BF0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57131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AB4-E210-42FF-B6A9-B35CB76EA4C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F9E-568E-449E-9C59-C5A06BF0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7101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AB4-E210-42FF-B6A9-B35CB76EA4C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F9E-568E-449E-9C59-C5A06BF0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355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AB4-E210-42FF-B6A9-B35CB76EA4C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F9E-568E-449E-9C59-C5A06BF0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22722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AB4-E210-42FF-B6A9-B35CB76EA4C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F9E-568E-449E-9C59-C5A06BF0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47982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AB4-E210-42FF-B6A9-B35CB76EA4C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F9E-568E-449E-9C59-C5A06BF0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88592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AB4-E210-42FF-B6A9-B35CB76EA4C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F9E-568E-449E-9C59-C5A06BF0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2705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AB4-E210-42FF-B6A9-B35CB76EA4C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F9E-568E-449E-9C59-C5A06BF0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3060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2AB4-E210-42FF-B6A9-B35CB76EA4C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998F9E-568E-449E-9C59-C5A06BF039E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628139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EF2AB4-E210-42FF-B6A9-B35CB76EA4C6}" type="datetimeFigureOut">
              <a:rPr lang="en-US" smtClean="0"/>
              <a:t>6/16/2022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79412" y="631031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998F9E-568E-449E-9C59-C5A06BF039E8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Logo, company name&#10;&#10;Description automatically generated">
            <a:extLst>
              <a:ext uri="{FF2B5EF4-FFF2-40B4-BE49-F238E27FC236}">
                <a16:creationId xmlns:a16="http://schemas.microsoft.com/office/drawing/2014/main" id="{04BEF627-2E26-4C0D-80AD-500490529195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9412" y="5790408"/>
            <a:ext cx="2944837" cy="9064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5295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f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fif"/><Relationship Id="rId4" Type="http://schemas.openxmlformats.org/officeDocument/2006/relationships/image" Target="../media/image4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g"/><Relationship Id="rId4" Type="http://schemas.openxmlformats.org/officeDocument/2006/relationships/image" Target="../media/image18.jp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tef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about:blank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D484-DFB8-40CE-BDCE-E0BFA8CD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2611"/>
            <a:ext cx="10515600" cy="1325563"/>
          </a:xfrm>
        </p:spPr>
        <p:txBody>
          <a:bodyPr/>
          <a:lstStyle/>
          <a:p>
            <a:pPr algn="ctr"/>
            <a:r>
              <a:rPr lang="en-US" b="1" dirty="0"/>
              <a:t>LDCP Session 4</a:t>
            </a:r>
            <a:br>
              <a:rPr lang="en-US" b="1" dirty="0"/>
            </a:br>
            <a:r>
              <a:rPr lang="en-US" b="1" dirty="0"/>
              <a:t>Programs, Projects, ASTEF and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DB37E-A59D-407B-8AD1-96727825A16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311963"/>
            <a:ext cx="10515600" cy="59311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solidFill>
                  <a:srgbClr val="FF0000"/>
                </a:solidFill>
              </a:rPr>
              <a:t>Everything you ever wanted to know in 45 minutes!</a:t>
            </a:r>
          </a:p>
        </p:txBody>
      </p:sp>
      <p:pic>
        <p:nvPicPr>
          <p:cNvPr id="5" name="Picture 4" descr="A group of people outside&#10;&#10;Description automatically generated with medium confidence">
            <a:extLst>
              <a:ext uri="{FF2B5EF4-FFF2-40B4-BE49-F238E27FC236}">
                <a16:creationId xmlns:a16="http://schemas.microsoft.com/office/drawing/2014/main" id="{9BCE86BC-B7D5-4018-8552-3BFE7C1F7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9539" y="4313450"/>
            <a:ext cx="3076022" cy="21794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E89B50E-4A2E-4FEE-95B8-8F1EED7A223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82307" y="1932563"/>
            <a:ext cx="2352675" cy="2266950"/>
          </a:xfrm>
          <a:prstGeom prst="rect">
            <a:avLst/>
          </a:prstGeom>
        </p:spPr>
      </p:pic>
      <p:pic>
        <p:nvPicPr>
          <p:cNvPr id="9" name="Picture 8" descr="Graphical user interface, application&#10;&#10;Description automatically generated">
            <a:extLst>
              <a:ext uri="{FF2B5EF4-FFF2-40B4-BE49-F238E27FC236}">
                <a16:creationId xmlns:a16="http://schemas.microsoft.com/office/drawing/2014/main" id="{0FAAE253-B8D4-481C-ACD2-1054CBF4C54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32" y="2070674"/>
            <a:ext cx="3824564" cy="2099761"/>
          </a:xfrm>
          <a:prstGeom prst="rect">
            <a:avLst/>
          </a:prstGeom>
        </p:spPr>
      </p:pic>
      <p:pic>
        <p:nvPicPr>
          <p:cNvPr id="11" name="Picture 10" descr="A close-up of a signpost&#10;&#10;Description automatically generated with low confidence">
            <a:extLst>
              <a:ext uri="{FF2B5EF4-FFF2-40B4-BE49-F238E27FC236}">
                <a16:creationId xmlns:a16="http://schemas.microsoft.com/office/drawing/2014/main" id="{02E181BB-FE20-46DE-A630-2830066C788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655" y="3809854"/>
            <a:ext cx="3575685" cy="2061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5239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BC7FA1-829A-46AC-B117-A1142E222C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Webpages/Social Media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3C1956-8838-485C-8184-D3C1E908D5C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DKG website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www.dkg.org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TSO website 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www.dkgtexas.org 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and chapter websites- accessed in the “About Us” section of the International website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Social media                  Facebook: DKG-Texas State Organization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Instagram: @dkgsi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Twitter @DKG_SI</a:t>
            </a:r>
          </a:p>
        </p:txBody>
      </p:sp>
      <p:pic>
        <p:nvPicPr>
          <p:cNvPr id="5" name="Picture 4" descr="Icon&#10;&#10;Description automatically generated">
            <a:extLst>
              <a:ext uri="{FF2B5EF4-FFF2-40B4-BE49-F238E27FC236}">
                <a16:creationId xmlns:a16="http://schemas.microsoft.com/office/drawing/2014/main" id="{DA1259E8-3ED0-496B-A238-9D448A5687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55" y="3705872"/>
            <a:ext cx="809832" cy="809832"/>
          </a:xfrm>
          <a:prstGeom prst="rect">
            <a:avLst/>
          </a:prstGeom>
        </p:spPr>
      </p:pic>
      <p:pic>
        <p:nvPicPr>
          <p:cNvPr id="9" name="Picture 8" descr="Icon&#10;&#10;Description automatically generated">
            <a:extLst>
              <a:ext uri="{FF2B5EF4-FFF2-40B4-BE49-F238E27FC236}">
                <a16:creationId xmlns:a16="http://schemas.microsoft.com/office/drawing/2014/main" id="{7B75742C-2F8C-45C1-AB05-8A1F208F468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155" y="4650641"/>
            <a:ext cx="833138" cy="809833"/>
          </a:xfrm>
          <a:prstGeom prst="rect">
            <a:avLst/>
          </a:prstGeom>
        </p:spPr>
      </p:pic>
      <p:pic>
        <p:nvPicPr>
          <p:cNvPr id="11" name="Picture 10" descr="Icon&#10;&#10;Description automatically generated">
            <a:extLst>
              <a:ext uri="{FF2B5EF4-FFF2-40B4-BE49-F238E27FC236}">
                <a16:creationId xmlns:a16="http://schemas.microsoft.com/office/drawing/2014/main" id="{E9DDFDA8-ABEB-4FDD-B923-5211C34B3B2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6561" y="5477900"/>
            <a:ext cx="1081019" cy="918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79298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5F9628-2216-4606-9A0B-FD5BB251AB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Phone a Friend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B77D175-AC02-4D20-8478-5C6BECF573C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Area Coordinator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TSO Area Mentor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TSO Committee members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TSO Headquarters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/>
              <a:t>DKG Headquarters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All contact information is listed in the President’s Kit</a:t>
            </a:r>
          </a:p>
        </p:txBody>
      </p:sp>
      <p:pic>
        <p:nvPicPr>
          <p:cNvPr id="5" name="Picture 4" descr="A picture containing diagram&#10;&#10;Description automatically generated">
            <a:extLst>
              <a:ext uri="{FF2B5EF4-FFF2-40B4-BE49-F238E27FC236}">
                <a16:creationId xmlns:a16="http://schemas.microsoft.com/office/drawing/2014/main" id="{252C8C74-817B-4558-88ED-703D4445ACE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65124"/>
            <a:ext cx="5960011" cy="44700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20518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DD88E-BD00-419C-A04B-B02137152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282188" y="0"/>
            <a:ext cx="5334930" cy="1619764"/>
          </a:xfrm>
        </p:spPr>
        <p:txBody>
          <a:bodyPr>
            <a:normAutofit fontScale="90000"/>
          </a:bodyPr>
          <a:lstStyle/>
          <a:p>
            <a:r>
              <a:rPr lang="en-US" dirty="0"/>
              <a:t>Why Focus on Programs?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06832-7F62-4F64-979A-9DB792900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810089" y="1765468"/>
            <a:ext cx="6411789" cy="3703995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Programs draw members to your meetings</a:t>
            </a:r>
          </a:p>
          <a:p>
            <a:r>
              <a:rPr lang="en-US" dirty="0"/>
              <a:t>Programs provide information, knowledge, and skills</a:t>
            </a:r>
          </a:p>
          <a:p>
            <a:r>
              <a:rPr lang="en-US" dirty="0"/>
              <a:t>Programs provide value and relevance both professionally and personally</a:t>
            </a:r>
          </a:p>
          <a:p>
            <a:r>
              <a:rPr lang="en-US" dirty="0"/>
              <a:t>Programs provide leadership learning</a:t>
            </a:r>
          </a:p>
          <a:p>
            <a:r>
              <a:rPr lang="en-US" dirty="0"/>
              <a:t>Programs provide leadership opportunities</a:t>
            </a:r>
          </a:p>
          <a:p>
            <a:r>
              <a:rPr lang="en-US" dirty="0"/>
              <a:t>Programs provide networking and connections</a:t>
            </a:r>
          </a:p>
          <a:p>
            <a:r>
              <a:rPr lang="en-US" dirty="0"/>
              <a:t>Programs retain and sustain members</a:t>
            </a:r>
          </a:p>
          <a:p>
            <a:endParaRPr lang="en-US" sz="1500" dirty="0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 descr="A red alarm clock&#10;&#10;Description automatically generated with medium confidence">
            <a:extLst>
              <a:ext uri="{FF2B5EF4-FFF2-40B4-BE49-F238E27FC236}">
                <a16:creationId xmlns:a16="http://schemas.microsoft.com/office/drawing/2014/main" id="{2C9C748A-4281-438F-A05C-512A9E0A95D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" b="2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4" name="Freeform: Shape 23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43A929D-6567-4E51-B3D2-036951D7C17A}"/>
              </a:ext>
            </a:extLst>
          </p:cNvPr>
          <p:cNvSpPr txBox="1"/>
          <p:nvPr/>
        </p:nvSpPr>
        <p:spPr>
          <a:xfrm>
            <a:off x="9639949" y="5157250"/>
            <a:ext cx="2056101" cy="62442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FBA713D-2BB8-424C-95C3-34C3A69B36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08025" y="5786497"/>
            <a:ext cx="3118669" cy="9058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896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B9651FA3-B4A1-4E98-9B71-4CF82087794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EFDD88E-BD00-419C-A04B-B02137152E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0613" y="78973"/>
            <a:ext cx="6611687" cy="782333"/>
          </a:xfrm>
        </p:spPr>
        <p:txBody>
          <a:bodyPr>
            <a:normAutofit fontScale="90000"/>
          </a:bodyPr>
          <a:lstStyle/>
          <a:p>
            <a:r>
              <a:rPr lang="en-US" sz="5600" b="1" dirty="0"/>
              <a:t>Program Ideas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606832-7F62-4F64-979A-9DB792900A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49708" y="861306"/>
            <a:ext cx="6972528" cy="5996694"/>
          </a:xfrm>
        </p:spPr>
        <p:txBody>
          <a:bodyPr>
            <a:normAutofit lnSpcReduction="10000"/>
          </a:bodyPr>
          <a:lstStyle/>
          <a:p>
            <a:r>
              <a:rPr lang="en-US" dirty="0"/>
              <a:t>Educational Focus – why we exist</a:t>
            </a:r>
          </a:p>
          <a:p>
            <a:r>
              <a:rPr lang="en-US" dirty="0"/>
              <a:t>Personal and/or Professional Development</a:t>
            </a:r>
          </a:p>
          <a:p>
            <a:r>
              <a:rPr lang="en-US" dirty="0"/>
              <a:t>Connections and Relationships</a:t>
            </a:r>
          </a:p>
          <a:p>
            <a:r>
              <a:rPr lang="en-US" dirty="0"/>
              <a:t>Leadership</a:t>
            </a:r>
          </a:p>
          <a:p>
            <a:r>
              <a:rPr lang="en-US" dirty="0"/>
              <a:t>Communication and Publications</a:t>
            </a:r>
          </a:p>
          <a:p>
            <a:r>
              <a:rPr lang="en-US" dirty="0"/>
              <a:t>Legislative and Advocacy</a:t>
            </a:r>
          </a:p>
          <a:p>
            <a:r>
              <a:rPr lang="en-US" dirty="0"/>
              <a:t>Global Awareness</a:t>
            </a:r>
          </a:p>
          <a:p>
            <a:r>
              <a:rPr lang="en-US" dirty="0"/>
              <a:t>Research and Archives</a:t>
            </a:r>
          </a:p>
          <a:p>
            <a:r>
              <a:rPr lang="en-US" dirty="0"/>
              <a:t>Scholarships and Awards</a:t>
            </a:r>
          </a:p>
          <a:p>
            <a:r>
              <a:rPr lang="en-US" dirty="0"/>
              <a:t>Technology and Social Media</a:t>
            </a:r>
          </a:p>
          <a:p>
            <a:r>
              <a:rPr lang="en-US" dirty="0"/>
              <a:t>Membership and Necrology </a:t>
            </a:r>
          </a:p>
          <a:p>
            <a:r>
              <a:rPr lang="en-US" dirty="0"/>
              <a:t>Women in the Arts</a:t>
            </a:r>
          </a:p>
          <a:p>
            <a:r>
              <a:rPr lang="en-US" dirty="0"/>
              <a:t>Hobbies, Interests, Outside the Box FUN </a:t>
            </a:r>
          </a:p>
          <a:p>
            <a:r>
              <a:rPr lang="en-US" dirty="0"/>
              <a:t>Whatever you can Imagine is a program!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800" dirty="0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03994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C2BA5AE-9DB0-4335-A949-B7BA962053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316741" y="579741"/>
            <a:ext cx="4457392" cy="4457392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567336" y="0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032259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604059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" name="Freeform: Shape 21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4382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7A56B7B-20E8-483C-A73E-EA2F7480A61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5860" y="6084419"/>
            <a:ext cx="2356399" cy="68447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B78512B-30F1-411E-8D9F-0208B5948C3F}"/>
              </a:ext>
            </a:extLst>
          </p:cNvPr>
          <p:cNvSpPr txBox="1"/>
          <p:nvPr/>
        </p:nvSpPr>
        <p:spPr>
          <a:xfrm rot="20347862">
            <a:off x="5977530" y="3189565"/>
            <a:ext cx="25839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</a:rPr>
              <a:t>Be Creative</a:t>
            </a:r>
          </a:p>
        </p:txBody>
      </p:sp>
    </p:spTree>
    <p:extLst>
      <p:ext uri="{BB962C8B-B14F-4D97-AF65-F5344CB8AC3E}">
        <p14:creationId xmlns:p14="http://schemas.microsoft.com/office/powerpoint/2010/main" val="434225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B9D484-DFB8-40CE-BDCE-E0BFA8CD2B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Autofit/>
          </a:bodyPr>
          <a:lstStyle/>
          <a:p>
            <a:r>
              <a:rPr lang="en-US" sz="5400" dirty="0"/>
              <a:t>Where do Projects fit in the Journey?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CDB37E-A59D-407B-8AD1-96727825A16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NURTURE – </a:t>
            </a:r>
          </a:p>
          <a:p>
            <a:pPr lvl="1"/>
            <a:r>
              <a:rPr lang="en-US" dirty="0"/>
              <a:t>Provide a common goal to aid in developing relationships with chapter members.</a:t>
            </a:r>
          </a:p>
          <a:p>
            <a:r>
              <a:rPr lang="en-US" b="1" dirty="0"/>
              <a:t>SERVE –</a:t>
            </a:r>
          </a:p>
          <a:p>
            <a:pPr lvl="1"/>
            <a:r>
              <a:rPr lang="en-US" dirty="0"/>
              <a:t>Provide an opportunity to give to others in the chapter, schools, community and worldwide</a:t>
            </a:r>
          </a:p>
          <a:p>
            <a:r>
              <a:rPr lang="en-US" b="1" dirty="0"/>
              <a:t>EDUCATE –</a:t>
            </a:r>
          </a:p>
          <a:p>
            <a:pPr lvl="1"/>
            <a:r>
              <a:rPr lang="en-US" dirty="0"/>
              <a:t>Promote the purposes and mission of DKG to others.</a:t>
            </a:r>
          </a:p>
          <a:p>
            <a:r>
              <a:rPr lang="en-US" b="1" dirty="0"/>
              <a:t>WONDER –</a:t>
            </a:r>
          </a:p>
          <a:p>
            <a:pPr lvl="1"/>
            <a:r>
              <a:rPr lang="en-US" dirty="0"/>
              <a:t>Dream about the possibilities, Ask what more your chapter can do, Reflect on the impact</a:t>
            </a:r>
          </a:p>
        </p:txBody>
      </p:sp>
    </p:spTree>
    <p:extLst>
      <p:ext uri="{BB962C8B-B14F-4D97-AF65-F5344CB8AC3E}">
        <p14:creationId xmlns:p14="http://schemas.microsoft.com/office/powerpoint/2010/main" val="14780336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6B06F7A5-4B9C-4A48-6642-DC5C86E223D0}"/>
              </a:ext>
            </a:extLst>
          </p:cNvPr>
          <p:cNvSpPr txBox="1"/>
          <p:nvPr/>
        </p:nvSpPr>
        <p:spPr>
          <a:xfrm>
            <a:off x="548640" y="354330"/>
            <a:ext cx="7052765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International Projects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Schools for Africa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Supporting Early-career Educators (SEE)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A47C41C-F481-9D86-8F5D-4B8C198EC5FB}"/>
              </a:ext>
            </a:extLst>
          </p:cNvPr>
          <p:cNvSpPr txBox="1"/>
          <p:nvPr/>
        </p:nvSpPr>
        <p:spPr>
          <a:xfrm>
            <a:off x="628650" y="2423160"/>
            <a:ext cx="51363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TSO Projects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Convention Unifying Project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74B4AF7-DDCB-498E-CD08-652CBF289A6D}"/>
              </a:ext>
            </a:extLst>
          </p:cNvPr>
          <p:cNvSpPr txBox="1"/>
          <p:nvPr/>
        </p:nvSpPr>
        <p:spPr>
          <a:xfrm>
            <a:off x="628650" y="3872182"/>
            <a:ext cx="8579849" cy="21852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School/Community Projects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Convention Program (Chapter Spotlight Projects)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ASTEF Project Stipends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  <a:hlinkClick r:id="rId2"/>
              </a:rPr>
              <a:t>Project Spotlight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– International Website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A3B542E-4644-4625-937B-9687E9BB6A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1464" y="120183"/>
            <a:ext cx="2560320" cy="2191083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4F4DF98-098D-4A5C-9359-5F2B7A7EBF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54932" y="2370984"/>
            <a:ext cx="2902484" cy="2118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180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0474179E-7840-4785-BE5A-FDD754D1B08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79401" y="1822494"/>
            <a:ext cx="8368337" cy="1714671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8CBEA6D-AC3D-4B62-A53A-0FBD51FC63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1185" y="6266551"/>
            <a:ext cx="5347663" cy="58218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5D1EC81-D97E-4D7D-91B8-EB5E6A57F6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9352" y="21859"/>
            <a:ext cx="2508868" cy="1758872"/>
          </a:xfrm>
          <a:prstGeom prst="rect">
            <a:avLst/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4894C894-2693-4A8D-9671-4101409A88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776138" y="6375079"/>
            <a:ext cx="2743200" cy="365125"/>
          </a:xfrm>
        </p:spPr>
        <p:txBody>
          <a:bodyPr/>
          <a:lstStyle/>
          <a:p>
            <a:fld id="{E4FF9612-B84B-4473-8449-0A9D1B3A0EE9}" type="slidenum">
              <a:rPr lang="en-US" smtClean="0"/>
              <a:t>6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3BF400D-6859-4FA0-8232-DF114E81260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5719" y="3639763"/>
            <a:ext cx="7963769" cy="163886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6DCA077-F49B-41B3-8645-2037705DF88C}"/>
              </a:ext>
            </a:extLst>
          </p:cNvPr>
          <p:cNvSpPr txBox="1"/>
          <p:nvPr/>
        </p:nvSpPr>
        <p:spPr>
          <a:xfrm>
            <a:off x="2008596" y="5345152"/>
            <a:ext cx="868166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In 2021, ASTEF awarded $10,500 in project stipends for 14 individual and chapter projects such as Family Summer Reading, supporting Early Career Educators, anti-bullying campaigns, providing classroom supplies, feeding kids through Bill’s backpacks, and much more.</a:t>
            </a:r>
          </a:p>
        </p:txBody>
      </p:sp>
    </p:spTree>
    <p:extLst>
      <p:ext uri="{BB962C8B-B14F-4D97-AF65-F5344CB8AC3E}">
        <p14:creationId xmlns:p14="http://schemas.microsoft.com/office/powerpoint/2010/main" val="2336244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66388" y="3034725"/>
            <a:ext cx="8918736" cy="2758441"/>
          </a:xfrm>
          <a:solidFill>
            <a:schemeClr val="bg1">
              <a:alpha val="81000"/>
            </a:schemeClr>
          </a:solidFill>
        </p:spPr>
        <p:txBody>
          <a:bodyPr>
            <a:normAutofit fontScale="92500"/>
          </a:bodyPr>
          <a:lstStyle/>
          <a:p>
            <a:endParaRPr lang="en-US" sz="1425" b="1" dirty="0"/>
          </a:p>
          <a:p>
            <a:pPr algn="l">
              <a:lnSpc>
                <a:spcPct val="100000"/>
              </a:lnSpc>
              <a:spcBef>
                <a:spcPts val="0"/>
              </a:spcBef>
            </a:pPr>
            <a:r>
              <a:rPr lang="en-US" b="1" dirty="0"/>
              <a:t>The ASTEF website is the place to go for more information about ASTEF. </a:t>
            </a:r>
          </a:p>
          <a:p>
            <a:pPr algn="l">
              <a:lnSpc>
                <a:spcPct val="100000"/>
              </a:lnSpc>
              <a:spcBef>
                <a:spcPts val="0"/>
              </a:spcBef>
            </a:pPr>
            <a:endParaRPr lang="en-US" b="1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The HOME PAGE will provide you with the most up-to-date, current ASTEF information.</a:t>
            </a:r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endParaRPr lang="en-US" b="1" dirty="0"/>
          </a:p>
          <a:p>
            <a:pPr marL="342900" indent="-342900" algn="l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b="1" dirty="0"/>
              <a:t>Click on HOME tab and Board of Directors to see a list of current board members. Invite a board member to one of your meetings.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0EBBFFB-3908-4B7B-8440-6DC71D80D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FF9612-B84B-4473-8449-0A9D1B3A0EE9}" type="slidenum">
              <a:rPr lang="en-US" smtClean="0"/>
              <a:t>7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C3BF2EE-3B7B-4935-BF21-18F5D74CC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2780" y="78826"/>
            <a:ext cx="5806440" cy="29558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A3391D1-8BE7-4DCE-A737-FF1FBEC4102C}"/>
              </a:ext>
            </a:extLst>
          </p:cNvPr>
          <p:cNvSpPr txBox="1"/>
          <p:nvPr/>
        </p:nvSpPr>
        <p:spPr>
          <a:xfrm>
            <a:off x="2035278" y="5887566"/>
            <a:ext cx="472538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/>
              <a:t>Website:  </a:t>
            </a:r>
            <a:r>
              <a:rPr lang="en-US" sz="2800" b="1" dirty="0">
                <a:hlinkClick r:id="rId3"/>
              </a:rPr>
              <a:t>www.astef.org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866310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F24ED42B-D0CB-4C41-A7DA-E94E47B19C3A}"/>
              </a:ext>
            </a:extLst>
          </p:cNvPr>
          <p:cNvSpPr txBox="1"/>
          <p:nvPr/>
        </p:nvSpPr>
        <p:spPr>
          <a:xfrm>
            <a:off x="1135487" y="159243"/>
            <a:ext cx="505030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Resources</a:t>
            </a:r>
            <a:r>
              <a:rPr lang="en-US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7F7C28-F4DD-4DB8-B1B0-CD9A2A95C9EB}"/>
              </a:ext>
            </a:extLst>
          </p:cNvPr>
          <p:cNvSpPr txBox="1"/>
          <p:nvPr/>
        </p:nvSpPr>
        <p:spPr>
          <a:xfrm>
            <a:off x="365759" y="4457343"/>
            <a:ext cx="9931791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President’s Kit – one-stop source for valuable information</a:t>
            </a:r>
          </a:p>
          <a:p>
            <a:pPr algn="ctr"/>
            <a:r>
              <a:rPr lang="en-US" sz="2800" dirty="0">
                <a:solidFill>
                  <a:srgbClr val="FF0000"/>
                </a:solidFill>
              </a:rPr>
              <a:t>Password: Journey21&amp;23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-calendar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-important contact information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-list of chapters and presidents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-list of state and TSO personnel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dirty="0"/>
              <a:t>-letters to chapter officers from their TSO counterparts</a:t>
            </a:r>
          </a:p>
        </p:txBody>
      </p:sp>
      <p:pic>
        <p:nvPicPr>
          <p:cNvPr id="9" name="Picture 8" descr="Graphical user interface, application, Teams&#10;&#10;Description automatically generated">
            <a:extLst>
              <a:ext uri="{FF2B5EF4-FFF2-40B4-BE49-F238E27FC236}">
                <a16:creationId xmlns:a16="http://schemas.microsoft.com/office/drawing/2014/main" id="{364ED4F7-1B02-42C0-AAD6-028FD4030E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95" y="867129"/>
            <a:ext cx="8617420" cy="35939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558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60CB2F-5482-418B-9AE4-C403C0B9AA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16AAE3-2DAF-4919-9954-213A7EAA51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516136"/>
            <a:ext cx="10515600" cy="2931905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Bylaws and rules- can be found on the Resources page OR on the </a:t>
            </a: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Bylaws and Rules Committee page 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State Rules and Bylaws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Constitution and Standing Rules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Model chapter rules (committee page)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  <a:hlinkClick r:id="rId2" action="ppaction://hlinkfile"/>
              </a:rPr>
              <a:t>Guidelines for Chapter Presidents</a:t>
            </a:r>
            <a:endParaRPr lang="en-US" sz="3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Available on the DKG International website (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www.dkg.org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Must have an account (username: Member #; password: dkg2014society IF you have never logged in before)</a:t>
            </a: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7150081"/>
      </p:ext>
    </p:extLst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536</Words>
  <Application>Microsoft Office PowerPoint</Application>
  <PresentationFormat>Widescreen</PresentationFormat>
  <Paragraphs>91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Times New Roman</vt:lpstr>
      <vt:lpstr>Wingdings</vt:lpstr>
      <vt:lpstr>1_Office Theme</vt:lpstr>
      <vt:lpstr>LDCP Session 4 Programs, Projects, ASTEF and Resources</vt:lpstr>
      <vt:lpstr>Why Focus on Programs?</vt:lpstr>
      <vt:lpstr>Program Ideas</vt:lpstr>
      <vt:lpstr>Where do Projects fit in the Journey?</vt:lpstr>
      <vt:lpstr>PowerPoint Presentation</vt:lpstr>
      <vt:lpstr>PowerPoint Presentation</vt:lpstr>
      <vt:lpstr>PowerPoint Presentation</vt:lpstr>
      <vt:lpstr>PowerPoint Presentation</vt:lpstr>
      <vt:lpstr>Additional Resources</vt:lpstr>
      <vt:lpstr>Webpages/Social Media resources</vt:lpstr>
      <vt:lpstr>Phone a Friend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Bonnie Moore</dc:creator>
  <cp:lastModifiedBy>Bonnie Moore</cp:lastModifiedBy>
  <cp:revision>5</cp:revision>
  <dcterms:created xsi:type="dcterms:W3CDTF">2022-04-02T21:15:18Z</dcterms:created>
  <dcterms:modified xsi:type="dcterms:W3CDTF">2022-06-17T03:08:49Z</dcterms:modified>
</cp:coreProperties>
</file>