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103"/>
    <a:srgbClr val="4054F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56"/>
    <p:restoredTop sz="95833"/>
  </p:normalViewPr>
  <p:slideViewPr>
    <p:cSldViewPr snapToGrid="0">
      <p:cViewPr varScale="1">
        <p:scale>
          <a:sx n="84" d="100"/>
          <a:sy n="84" d="100"/>
        </p:scale>
        <p:origin x="20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82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4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5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34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7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9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3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1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7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6/21/24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3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6/21/24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3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ticenter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6" name="Picture 95" descr="Pink flowers and leaves on white background">
            <a:extLst>
              <a:ext uri="{FF2B5EF4-FFF2-40B4-BE49-F238E27FC236}">
                <a16:creationId xmlns:a16="http://schemas.microsoft.com/office/drawing/2014/main" id="{09C91BE0-F265-1206-F6D4-9C3C7176F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9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sp useBgFill="1">
        <p:nvSpPr>
          <p:cNvPr id="118" name="Freeform: Shape 112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34E92-521F-A487-A548-77FABE3F1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9389" y="1891412"/>
            <a:ext cx="3149221" cy="214945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$mall Projects of the Heart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4474E-62D0-5539-8C3C-A11D1FE64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1276" y="4118669"/>
            <a:ext cx="2765446" cy="151060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Miriam Melian Crellin</a:t>
            </a:r>
          </a:p>
          <a:p>
            <a:pPr algn="ctr">
              <a:lnSpc>
                <a:spcPct val="100000"/>
              </a:lnSpc>
            </a:pPr>
            <a:r>
              <a:rPr lang="en-US" sz="1600" dirty="0"/>
              <a:t>Nu Epsilon </a:t>
            </a:r>
            <a:endParaRPr lang="en-US" sz="1600" dirty="0">
              <a:solidFill>
                <a:srgbClr val="4054F0"/>
              </a:solidFill>
            </a:endParaRPr>
          </a:p>
          <a:p>
            <a:pPr algn="ctr">
              <a:lnSpc>
                <a:spcPct val="100000"/>
              </a:lnSpc>
            </a:pPr>
            <a:endParaRPr lang="en-US" sz="1600" dirty="0"/>
          </a:p>
          <a:p>
            <a:pPr algn="ctr">
              <a:lnSpc>
                <a:spcPct val="100000"/>
              </a:lnSpc>
            </a:pPr>
            <a:endParaRPr lang="en-US" sz="1600" dirty="0"/>
          </a:p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9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3456F-1E8A-3AC7-5EAC-CACBC418ED3B}"/>
              </a:ext>
            </a:extLst>
          </p:cNvPr>
          <p:cNvSpPr txBox="1"/>
          <p:nvPr/>
        </p:nvSpPr>
        <p:spPr>
          <a:xfrm>
            <a:off x="3414712" y="705180"/>
            <a:ext cx="2681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WELCOME </a:t>
            </a:r>
          </a:p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PLEASE SIT IN GROUPS   BY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12644-7BE9-DA93-81DA-5DBCCDB7E916}"/>
              </a:ext>
            </a:extLst>
          </p:cNvPr>
          <p:cNvSpPr txBox="1"/>
          <p:nvPr/>
        </p:nvSpPr>
        <p:spPr>
          <a:xfrm>
            <a:off x="7890539" y="5249400"/>
            <a:ext cx="2828071" cy="379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miriamthirtyone@gmail.com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CADFD65-E5B1-B3CD-39E5-E75F5579F24C}"/>
              </a:ext>
            </a:extLst>
          </p:cNvPr>
          <p:cNvSpPr txBox="1"/>
          <p:nvPr/>
        </p:nvSpPr>
        <p:spPr>
          <a:xfrm>
            <a:off x="3043239" y="1891412"/>
            <a:ext cx="234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80103"/>
                </a:solidFill>
              </a:rPr>
              <a:t>Which roses are best friends in a garden? </a:t>
            </a:r>
          </a:p>
        </p:txBody>
      </p:sp>
      <p:pic>
        <p:nvPicPr>
          <p:cNvPr id="5" name="Picture 4" descr="Heart-shaped cut-out with flowers">
            <a:extLst>
              <a:ext uri="{FF2B5EF4-FFF2-40B4-BE49-F238E27FC236}">
                <a16:creationId xmlns:a16="http://schemas.microsoft.com/office/drawing/2014/main" id="{27985EE8-991A-107A-3EEB-E860B3E9A5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4707948" y="1060841"/>
            <a:ext cx="2428878" cy="2368159"/>
          </a:xfrm>
          <a:prstGeom prst="rect">
            <a:avLst/>
          </a:prstGeom>
          <a:effectLst>
            <a:softEdge rad="457361"/>
          </a:effectLst>
        </p:spPr>
      </p:pic>
    </p:spTree>
    <p:extLst>
      <p:ext uri="{BB962C8B-B14F-4D97-AF65-F5344CB8AC3E}">
        <p14:creationId xmlns:p14="http://schemas.microsoft.com/office/powerpoint/2010/main" val="22519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0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5A9C-6039-173A-64DD-0C91C4B9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8"/>
            <a:ext cx="2490831" cy="897788"/>
          </a:xfrm>
        </p:spPr>
        <p:txBody>
          <a:bodyPr/>
          <a:lstStyle/>
          <a:p>
            <a:pPr algn="ctr"/>
            <a:r>
              <a:rPr lang="en-US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A28CE-776F-4EEB-B3C7-39DDB6F9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45" y="2248257"/>
            <a:ext cx="4805405" cy="296668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Nu Epsilon Area 7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Chartered 2019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25 Members (6 Retired)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10-15 In person meeting attendance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Pflugerville Independent School District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 Fundraiser at that time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Chapter Projects less than $200 </a:t>
            </a: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4B19F-D68E-A230-18B2-0A91C4CB65BB}"/>
              </a:ext>
            </a:extLst>
          </p:cNvPr>
          <p:cNvSpPr txBox="1"/>
          <p:nvPr/>
        </p:nvSpPr>
        <p:spPr>
          <a:xfrm>
            <a:off x="6700837" y="1042988"/>
            <a:ext cx="287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Turn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0EFD4-BCFC-84A1-0DA5-AB4F7981B5B3}"/>
              </a:ext>
            </a:extLst>
          </p:cNvPr>
          <p:cNvSpPr txBox="1"/>
          <p:nvPr/>
        </p:nvSpPr>
        <p:spPr>
          <a:xfrm>
            <a:off x="6562726" y="1967806"/>
            <a:ext cx="4086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Chapter Area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Joined or Chartered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Members (Retired?)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Attendance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School District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Fundraiser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95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C235-E6B5-1146-2EF9-5D9E353C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THIS SESSION</a:t>
            </a:r>
          </a:p>
        </p:txBody>
      </p:sp>
      <p:pic>
        <p:nvPicPr>
          <p:cNvPr id="5" name="Content Placeholder 4" descr="Woman with solid fill">
            <a:extLst>
              <a:ext uri="{FF2B5EF4-FFF2-40B4-BE49-F238E27FC236}">
                <a16:creationId xmlns:a16="http://schemas.microsoft.com/office/drawing/2014/main" id="{0B77B844-73B7-FC5B-5AA1-EA2808EC2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6071" y="1992998"/>
            <a:ext cx="665711" cy="665711"/>
          </a:xfrm>
        </p:spPr>
      </p:pic>
      <p:pic>
        <p:nvPicPr>
          <p:cNvPr id="9" name="Graphic 8" descr="Meeting with solid fill">
            <a:extLst>
              <a:ext uri="{FF2B5EF4-FFF2-40B4-BE49-F238E27FC236}">
                <a16:creationId xmlns:a16="http://schemas.microsoft.com/office/drawing/2014/main" id="{ED84243A-26AB-D37E-30D2-3CF0A5BA8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6113" y="4117321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FEA575-F34C-FC2F-66E4-5695153663DF}"/>
              </a:ext>
            </a:extLst>
          </p:cNvPr>
          <p:cNvSpPr txBox="1"/>
          <p:nvPr/>
        </p:nvSpPr>
        <p:spPr>
          <a:xfrm>
            <a:off x="671513" y="28575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Communicate </a:t>
            </a:r>
            <a:r>
              <a:rPr lang="en-US" dirty="0"/>
              <a:t>3 kinds of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9CC9A-8775-E0FF-F521-A57EDD5D5DEF}"/>
              </a:ext>
            </a:extLst>
          </p:cNvPr>
          <p:cNvSpPr txBox="1"/>
          <p:nvPr/>
        </p:nvSpPr>
        <p:spPr>
          <a:xfrm>
            <a:off x="4340477" y="4385390"/>
            <a:ext cx="427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Collaborate</a:t>
            </a:r>
            <a:r>
              <a:rPr lang="en-US" dirty="0"/>
              <a:t> with table group to create a chart of chapter projects under$200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49F4C-773E-99CF-A191-FB8808B1FEC4}"/>
              </a:ext>
            </a:extLst>
          </p:cNvPr>
          <p:cNvSpPr txBox="1"/>
          <p:nvPr/>
        </p:nvSpPr>
        <p:spPr>
          <a:xfrm>
            <a:off x="7575233" y="2205307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Change</a:t>
            </a:r>
            <a:r>
              <a:rPr lang="en-US" dirty="0"/>
              <a:t> tables, share ideas, take a photo. World cafe</a:t>
            </a:r>
          </a:p>
        </p:txBody>
      </p:sp>
      <p:pic>
        <p:nvPicPr>
          <p:cNvPr id="21" name="Graphic 20" descr="Share with solid fill">
            <a:extLst>
              <a:ext uri="{FF2B5EF4-FFF2-40B4-BE49-F238E27FC236}">
                <a16:creationId xmlns:a16="http://schemas.microsoft.com/office/drawing/2014/main" id="{4C9B4352-3391-E966-8B7B-73A5B961D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6458" y="2023864"/>
            <a:ext cx="914400" cy="914400"/>
          </a:xfrm>
          <a:prstGeom prst="rect">
            <a:avLst/>
          </a:prstGeom>
        </p:spPr>
      </p:pic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08FDDC5F-FF10-F319-B138-104C92C222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17238" y="3476958"/>
            <a:ext cx="809238" cy="47148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672E4634-2F70-CAFF-C7F5-FBBC0273FFD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68467" y="3301936"/>
            <a:ext cx="1064612" cy="91440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6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close-up of a graph&#10;&#10;Description automatically generated">
            <a:extLst>
              <a:ext uri="{FF2B5EF4-FFF2-40B4-BE49-F238E27FC236}">
                <a16:creationId xmlns:a16="http://schemas.microsoft.com/office/drawing/2014/main" id="{2A8F5CA9-A1D4-4342-67FD-DD6B17238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029" y="2112878"/>
            <a:ext cx="8645657" cy="4369212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97CC1C-7455-CED6-BEFD-A1017C3E6943}"/>
              </a:ext>
            </a:extLst>
          </p:cNvPr>
          <p:cNvSpPr txBox="1"/>
          <p:nvPr/>
        </p:nvSpPr>
        <p:spPr>
          <a:xfrm>
            <a:off x="8123105" y="1780055"/>
            <a:ext cx="3926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054F0"/>
                </a:solidFill>
                <a:hlinkClick r:id="rId3"/>
              </a:rPr>
              <a:t>https://</a:t>
            </a:r>
            <a:r>
              <a:rPr lang="en-US" sz="2800" dirty="0" err="1">
                <a:solidFill>
                  <a:srgbClr val="4054F0"/>
                </a:solidFill>
                <a:hlinkClick r:id="rId3"/>
              </a:rPr>
              <a:t>christicenter.org</a:t>
            </a:r>
            <a:endParaRPr lang="en-US" sz="2800" dirty="0">
              <a:solidFill>
                <a:srgbClr val="4054F0"/>
              </a:solidFill>
            </a:endParaRPr>
          </a:p>
        </p:txBody>
      </p:sp>
      <p:pic>
        <p:nvPicPr>
          <p:cNvPr id="21" name="Picture 20" descr="A heart-shaped paper origami">
            <a:extLst>
              <a:ext uri="{FF2B5EF4-FFF2-40B4-BE49-F238E27FC236}">
                <a16:creationId xmlns:a16="http://schemas.microsoft.com/office/drawing/2014/main" id="{81CE9058-7665-010B-3365-30DE2D21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148" y="2807128"/>
            <a:ext cx="2343148" cy="1757361"/>
          </a:xfrm>
          <a:prstGeom prst="rect">
            <a:avLst/>
          </a:prstGeom>
        </p:spPr>
      </p:pic>
      <p:pic>
        <p:nvPicPr>
          <p:cNvPr id="7" name="Picture 6" descr="A close-up of a brochure&#10;&#10;Description automatically generated">
            <a:extLst>
              <a:ext uri="{FF2B5EF4-FFF2-40B4-BE49-F238E27FC236}">
                <a16:creationId xmlns:a16="http://schemas.microsoft.com/office/drawing/2014/main" id="{1EC6A3AD-FBC2-2873-5A4C-67874ABCB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10" y="375910"/>
            <a:ext cx="7772400" cy="14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12D2458-ED62-1B43-A366-CF3281AB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FB0BA-D68B-29BB-ED73-CBAF9F44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5327956" cy="1508760"/>
          </a:xfrm>
        </p:spPr>
        <p:txBody>
          <a:bodyPr>
            <a:normAutofit/>
          </a:bodyPr>
          <a:lstStyle/>
          <a:p>
            <a:r>
              <a:rPr lang="en-US" dirty="0"/>
              <a:t>SISTER IN NEED </a:t>
            </a:r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BC748544-36F3-31E5-1D53-1BF735486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097" y="2605087"/>
            <a:ext cx="4138612" cy="1647826"/>
          </a:xfrm>
        </p:spPr>
        <p:txBody>
          <a:bodyPr>
            <a:normAutofit/>
          </a:bodyPr>
          <a:lstStyle/>
          <a:p>
            <a:r>
              <a:rPr lang="en-US" dirty="0"/>
              <a:t>Act of Service</a:t>
            </a:r>
          </a:p>
          <a:p>
            <a:r>
              <a:rPr lang="en-US" dirty="0"/>
              <a:t>3 hours of time</a:t>
            </a:r>
          </a:p>
          <a:p>
            <a:r>
              <a:rPr lang="en-US" dirty="0"/>
              <a:t>Retired Members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9CAA29B-840E-4869-A285-5C19326B8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290" y="3143085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EBD7C12-7DA4-4E3B-ADF3-7F3F33534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452" y="486352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Content Placeholder 11" descr="A person with glasses smiling&#10;&#10;Description automatically generated">
            <a:extLst>
              <a:ext uri="{FF2B5EF4-FFF2-40B4-BE49-F238E27FC236}">
                <a16:creationId xmlns:a16="http://schemas.microsoft.com/office/drawing/2014/main" id="{D80DBBE3-C99F-0A34-140F-1ECDABCED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r="-2" b="-2"/>
          <a:stretch/>
        </p:blipFill>
        <p:spPr>
          <a:xfrm>
            <a:off x="7295478" y="1198099"/>
            <a:ext cx="1320164" cy="1786263"/>
          </a:xfrm>
          <a:prstGeom prst="rect">
            <a:avLst/>
          </a:pr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97E055C5-8F7B-47DE-8902-D44E0C22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8613" y="3143085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D0C40B69-2967-4D77-B29C-79C4AC53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9581" y="486352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Content Placeholder 19" descr="Lunch Box outline">
            <a:extLst>
              <a:ext uri="{FF2B5EF4-FFF2-40B4-BE49-F238E27FC236}">
                <a16:creationId xmlns:a16="http://schemas.microsoft.com/office/drawing/2014/main" id="{7D665A0F-4A2E-15B4-338E-CE92D2CF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7640" y="1223088"/>
            <a:ext cx="1786263" cy="1786263"/>
          </a:xfrm>
          <a:prstGeom prst="rect">
            <a:avLst/>
          </a:prstGeom>
        </p:spPr>
      </p:pic>
      <p:pic>
        <p:nvPicPr>
          <p:cNvPr id="14" name="Content Placeholder 13" descr="Variety of books on shelves in library">
            <a:extLst>
              <a:ext uri="{FF2B5EF4-FFF2-40B4-BE49-F238E27FC236}">
                <a16:creationId xmlns:a16="http://schemas.microsoft.com/office/drawing/2014/main" id="{B169DAE1-2FAC-40EB-ED3E-AD35B34128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42" r="11104" b="1"/>
          <a:stretch/>
        </p:blipFill>
        <p:spPr>
          <a:xfrm>
            <a:off x="5747890" y="3886300"/>
            <a:ext cx="1897017" cy="1760939"/>
          </a:xfrm>
          <a:prstGeom prst="rect">
            <a:avLst/>
          </a:prstGeom>
        </p:spPr>
      </p:pic>
      <p:pic>
        <p:nvPicPr>
          <p:cNvPr id="17" name="Content Placeholder 16" descr="Red retro alarm clock on red background">
            <a:extLst>
              <a:ext uri="{FF2B5EF4-FFF2-40B4-BE49-F238E27FC236}">
                <a16:creationId xmlns:a16="http://schemas.microsoft.com/office/drawing/2014/main" id="{49E789B1-A5C7-F1DE-5FBE-23D12EF9E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094" b="3"/>
          <a:stretch/>
        </p:blipFill>
        <p:spPr>
          <a:xfrm>
            <a:off x="8266213" y="3861311"/>
            <a:ext cx="1897017" cy="1760939"/>
          </a:xfrm>
          <a:prstGeom prst="rect">
            <a:avLst/>
          </a:prstGeom>
        </p:spPr>
      </p:pic>
      <p:pic>
        <p:nvPicPr>
          <p:cNvPr id="24" name="Picture 23" descr="A heart-shaped paper origami">
            <a:extLst>
              <a:ext uri="{FF2B5EF4-FFF2-40B4-BE49-F238E27FC236}">
                <a16:creationId xmlns:a16="http://schemas.microsoft.com/office/drawing/2014/main" id="{448CE7A2-9584-64E3-CE5F-851AF5DA3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99" y="4195919"/>
            <a:ext cx="2665941" cy="19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13421-6568-1C0E-A3B6-97995F17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70" y="496562"/>
            <a:ext cx="9076329" cy="1064277"/>
          </a:xfrm>
        </p:spPr>
        <p:txBody>
          <a:bodyPr/>
          <a:lstStyle/>
          <a:p>
            <a:pPr algn="ctr"/>
            <a:r>
              <a:rPr lang="en-US" dirty="0"/>
              <a:t>Members &amp; Guests Participation</a:t>
            </a:r>
          </a:p>
        </p:txBody>
      </p:sp>
      <p:pic>
        <p:nvPicPr>
          <p:cNvPr id="5" name="Content Placeholder 4" descr="Two women sitting at a table with a box of fruit snacks&#10;&#10;Description automatically generated">
            <a:extLst>
              <a:ext uri="{FF2B5EF4-FFF2-40B4-BE49-F238E27FC236}">
                <a16:creationId xmlns:a16="http://schemas.microsoft.com/office/drawing/2014/main" id="{55646882-BA3D-C0B3-7864-E73EC5021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52" y="1919287"/>
            <a:ext cx="3797406" cy="3224213"/>
          </a:xfrm>
        </p:spPr>
      </p:pic>
      <p:pic>
        <p:nvPicPr>
          <p:cNvPr id="6" name="Picture 5" descr="Two women holding baskets with candy&#10;&#10;Description automatically generated">
            <a:extLst>
              <a:ext uri="{FF2B5EF4-FFF2-40B4-BE49-F238E27FC236}">
                <a16:creationId xmlns:a16="http://schemas.microsoft.com/office/drawing/2014/main" id="{BF346BDE-EF38-1B55-3D5E-385C70199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38" y="1919287"/>
            <a:ext cx="3206750" cy="3187700"/>
          </a:xfrm>
          <a:prstGeom prst="rect">
            <a:avLst/>
          </a:prstGeom>
        </p:spPr>
      </p:pic>
      <p:pic>
        <p:nvPicPr>
          <p:cNvPr id="10" name="Picture 9" descr="Piggy bank illustration">
            <a:extLst>
              <a:ext uri="{FF2B5EF4-FFF2-40B4-BE49-F238E27FC236}">
                <a16:creationId xmlns:a16="http://schemas.microsoft.com/office/drawing/2014/main" id="{33CB7069-6CBD-78C0-DF38-AA4E7CA4C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61450" y="3300707"/>
            <a:ext cx="2763245" cy="18427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B8E896-767C-7D72-D875-46270206E914}"/>
              </a:ext>
            </a:extLst>
          </p:cNvPr>
          <p:cNvSpPr txBox="1"/>
          <p:nvPr/>
        </p:nvSpPr>
        <p:spPr>
          <a:xfrm>
            <a:off x="8661450" y="1919287"/>
            <a:ext cx="261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$400 for 590 Faculty and Staff from 6 schools. About $67 per school.</a:t>
            </a:r>
          </a:p>
        </p:txBody>
      </p:sp>
      <p:pic>
        <p:nvPicPr>
          <p:cNvPr id="13" name="Picture 12" descr="A heart-shaped paper origami">
            <a:extLst>
              <a:ext uri="{FF2B5EF4-FFF2-40B4-BE49-F238E27FC236}">
                <a16:creationId xmlns:a16="http://schemas.microsoft.com/office/drawing/2014/main" id="{9DB545F7-6DC5-D57F-3AB6-0DE40A111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674" y="414898"/>
            <a:ext cx="1766887" cy="13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8250B-1A3D-E9DF-B686-A88FB940C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541676"/>
            <a:ext cx="9076329" cy="1064277"/>
          </a:xfrm>
        </p:spPr>
        <p:txBody>
          <a:bodyPr/>
          <a:lstStyle/>
          <a:p>
            <a:r>
              <a:rPr lang="en-US" dirty="0"/>
              <a:t>         $mall PROJECTS of the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9F3B64-C277-A745-5871-030E02B59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081520"/>
              </p:ext>
            </p:extLst>
          </p:nvPr>
        </p:nvGraphicFramePr>
        <p:xfrm>
          <a:off x="966744" y="1909634"/>
          <a:ext cx="10120313" cy="4472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140">
                  <a:extLst>
                    <a:ext uri="{9D8B030D-6E8A-4147-A177-3AD203B41FA5}">
                      <a16:colId xmlns:a16="http://schemas.microsoft.com/office/drawing/2014/main" val="2463841466"/>
                    </a:ext>
                  </a:extLst>
                </a:gridCol>
                <a:gridCol w="1458378">
                  <a:extLst>
                    <a:ext uri="{9D8B030D-6E8A-4147-A177-3AD203B41FA5}">
                      <a16:colId xmlns:a16="http://schemas.microsoft.com/office/drawing/2014/main" val="1381042060"/>
                    </a:ext>
                  </a:extLst>
                </a:gridCol>
                <a:gridCol w="1445759">
                  <a:extLst>
                    <a:ext uri="{9D8B030D-6E8A-4147-A177-3AD203B41FA5}">
                      <a16:colId xmlns:a16="http://schemas.microsoft.com/office/drawing/2014/main" val="3652343698"/>
                    </a:ext>
                  </a:extLst>
                </a:gridCol>
                <a:gridCol w="1416819">
                  <a:extLst>
                    <a:ext uri="{9D8B030D-6E8A-4147-A177-3AD203B41FA5}">
                      <a16:colId xmlns:a16="http://schemas.microsoft.com/office/drawing/2014/main" val="1478992180"/>
                    </a:ext>
                  </a:extLst>
                </a:gridCol>
                <a:gridCol w="1474699">
                  <a:extLst>
                    <a:ext uri="{9D8B030D-6E8A-4147-A177-3AD203B41FA5}">
                      <a16:colId xmlns:a16="http://schemas.microsoft.com/office/drawing/2014/main" val="1068374868"/>
                    </a:ext>
                  </a:extLst>
                </a:gridCol>
                <a:gridCol w="1445759">
                  <a:extLst>
                    <a:ext uri="{9D8B030D-6E8A-4147-A177-3AD203B41FA5}">
                      <a16:colId xmlns:a16="http://schemas.microsoft.com/office/drawing/2014/main" val="2964620972"/>
                    </a:ext>
                  </a:extLst>
                </a:gridCol>
                <a:gridCol w="1445759">
                  <a:extLst>
                    <a:ext uri="{9D8B030D-6E8A-4147-A177-3AD203B41FA5}">
                      <a16:colId xmlns:a16="http://schemas.microsoft.com/office/drawing/2014/main" val="4198790400"/>
                    </a:ext>
                  </a:extLst>
                </a:gridCol>
              </a:tblGrid>
              <a:tr h="908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 Recipient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What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Materials &amp; Resources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Cost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Notes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4518043"/>
                  </a:ext>
                </a:extLst>
              </a:tr>
              <a:tr h="7720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Community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Student Loss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Plant &amp; Card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Plant, card, grief brochure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1 hour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Executive Team: Request from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PfISD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Administration-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2631160"/>
                  </a:ext>
                </a:extLst>
              </a:tr>
              <a:tr h="7720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Sisterhood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 of Service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Organize library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&gt;3 Hours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Time/ Lunch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Membership Committee &amp; Retired Members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3590639"/>
                  </a:ext>
                </a:extLst>
              </a:tr>
              <a:tr h="7720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Area School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Appreciation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treat baskest for Entire staff and faculty. 2 Elementary Schools or 1 Middle or High School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 seal bags 6X9, chocolate, fruit, healthy salty, Labels, encouragement cards Costco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or &lt;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$67 per school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 members Pre-meeting gathering, Baskets were donated, Assembly line production, Guests and Members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392965"/>
                  </a:ext>
                </a:extLst>
              </a:tr>
            </a:tbl>
          </a:graphicData>
        </a:graphic>
      </p:graphicFrame>
      <p:pic>
        <p:nvPicPr>
          <p:cNvPr id="6" name="Picture 5" descr="A heart-shaped paper origami">
            <a:extLst>
              <a:ext uri="{FF2B5EF4-FFF2-40B4-BE49-F238E27FC236}">
                <a16:creationId xmlns:a16="http://schemas.microsoft.com/office/drawing/2014/main" id="{424C7ED5-5FD1-4E5C-FCF9-410179FB6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037" y="655904"/>
            <a:ext cx="1114425" cy="8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4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CF255-2A4B-CF7C-D15E-AEC47BF8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</a:t>
            </a:r>
          </a:p>
        </p:txBody>
      </p:sp>
      <p:pic>
        <p:nvPicPr>
          <p:cNvPr id="9" name="Content Placeholder 8" descr="Digital rendering of a colored world map">
            <a:extLst>
              <a:ext uri="{FF2B5EF4-FFF2-40B4-BE49-F238E27FC236}">
                <a16:creationId xmlns:a16="http://schemas.microsoft.com/office/drawing/2014/main" id="{161B9884-ED3F-FA6E-BDE0-16245E005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418" y="696181"/>
            <a:ext cx="1714200" cy="118999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3FDBA-611F-3F39-9B31-5428C7B13DD2}"/>
              </a:ext>
            </a:extLst>
          </p:cNvPr>
          <p:cNvSpPr txBox="1"/>
          <p:nvPr/>
        </p:nvSpPr>
        <p:spPr>
          <a:xfrm>
            <a:off x="5638800" y="1291176"/>
            <a:ext cx="2545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CAFE</a:t>
            </a:r>
          </a:p>
        </p:txBody>
      </p:sp>
      <p:pic>
        <p:nvPicPr>
          <p:cNvPr id="18" name="Picture 17" descr="Brunch table with latte and fruit">
            <a:extLst>
              <a:ext uri="{FF2B5EF4-FFF2-40B4-BE49-F238E27FC236}">
                <a16:creationId xmlns:a16="http://schemas.microsoft.com/office/drawing/2014/main" id="{EB430FCB-07EE-E8E7-5145-F1AACBCB2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36" y="771580"/>
            <a:ext cx="1805940" cy="1203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E3D7B6-3ACE-0734-16D6-193888B7EB4D}"/>
              </a:ext>
            </a:extLst>
          </p:cNvPr>
          <p:cNvSpPr txBox="1"/>
          <p:nvPr/>
        </p:nvSpPr>
        <p:spPr>
          <a:xfrm>
            <a:off x="350520" y="2286202"/>
            <a:ext cx="111556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Each table group has a unique color.</a:t>
            </a:r>
            <a:r>
              <a:rPr lang="en-US" dirty="0">
                <a:solidFill>
                  <a:srgbClr val="0070C0"/>
                </a:solidFill>
                <a:effectLst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Each group member becomes a representative using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the group’s color.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One group member will remain at the group’s home base table.</a:t>
            </a:r>
            <a:r>
              <a:rPr lang="en-US" dirty="0">
                <a:solidFill>
                  <a:srgbClr val="00B050"/>
                </a:solidFill>
                <a:effectLst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The other members seek different tables to be the only representative from their color grou</a:t>
            </a:r>
            <a:r>
              <a:rPr lang="en-US" sz="1800" dirty="0">
                <a:solidFill>
                  <a:srgbClr val="7030A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p.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100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</a:rPr>
              <a:t>In this way, </a:t>
            </a:r>
            <a:r>
              <a:rPr lang="en-US" sz="1800" b="1" kern="100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</a:rPr>
              <a:t>new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</a:rPr>
              <a:t> table groups are formed with member representation from each color group.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100" dirty="0">
                <a:solidFill>
                  <a:srgbClr val="4054F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Bell rings and the home base member shares the project and answers questions. Each person takes a photo of the project</a:t>
            </a:r>
            <a:r>
              <a:rPr lang="en-US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100" dirty="0">
                <a:solidFill>
                  <a:srgbClr val="C80103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The group signals a completed discussion to the room facilitator or completes their discussion 1 minute after the facilitator’s signal.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kern="10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At the facilitator’s signal the newly formed groups will rotate around the room clockwise and visit another table. At each table there will be a representative from the table’s color to share with the group.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7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989C4F-D184-3744-A1B3-953BEF102988}" vid="{F43B1B03-F42E-A245-A731-591A036B8C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6368</TotalTime>
  <Words>425</Words>
  <Application>Microsoft Macintosh PowerPoint</Application>
  <PresentationFormat>Widescreen</PresentationFormat>
  <Paragraphs>76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Goudy Old Style</vt:lpstr>
      <vt:lpstr>Tahoma</vt:lpstr>
      <vt:lpstr>MarrakeshVTI</vt:lpstr>
      <vt:lpstr>$mall Projects of the Heart</vt:lpstr>
      <vt:lpstr>About Us</vt:lpstr>
      <vt:lpstr>IN THIS SESSION</vt:lpstr>
      <vt:lpstr>PowerPoint Presentation</vt:lpstr>
      <vt:lpstr>SISTER IN NEED </vt:lpstr>
      <vt:lpstr>Members &amp; Guests Participation</vt:lpstr>
      <vt:lpstr>         $mall PROJECTS of the </vt:lpstr>
      <vt:lpstr>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Projects of the Heart</dc:title>
  <dc:creator>Miriam Crellin</dc:creator>
  <cp:lastModifiedBy>Miriam Crellin</cp:lastModifiedBy>
  <cp:revision>6</cp:revision>
  <dcterms:created xsi:type="dcterms:W3CDTF">2024-06-13T18:40:33Z</dcterms:created>
  <dcterms:modified xsi:type="dcterms:W3CDTF">2024-06-21T19:02:33Z</dcterms:modified>
</cp:coreProperties>
</file>