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1"/>
  </p:sldMasterIdLst>
  <p:notesMasterIdLst>
    <p:notesMasterId r:id="rId27"/>
  </p:notesMasterIdLst>
  <p:sldIdLst>
    <p:sldId id="257" r:id="rId2"/>
    <p:sldId id="262" r:id="rId3"/>
    <p:sldId id="258" r:id="rId4"/>
    <p:sldId id="263" r:id="rId5"/>
    <p:sldId id="282" r:id="rId6"/>
    <p:sldId id="261" r:id="rId7"/>
    <p:sldId id="264" r:id="rId8"/>
    <p:sldId id="265" r:id="rId9"/>
    <p:sldId id="266" r:id="rId10"/>
    <p:sldId id="267" r:id="rId11"/>
    <p:sldId id="268" r:id="rId12"/>
    <p:sldId id="269" r:id="rId13"/>
    <p:sldId id="270" r:id="rId14"/>
    <p:sldId id="271" r:id="rId15"/>
    <p:sldId id="278" r:id="rId16"/>
    <p:sldId id="272" r:id="rId17"/>
    <p:sldId id="273" r:id="rId18"/>
    <p:sldId id="274" r:id="rId19"/>
    <p:sldId id="275" r:id="rId20"/>
    <p:sldId id="276" r:id="rId21"/>
    <p:sldId id="277" r:id="rId22"/>
    <p:sldId id="279" r:id="rId23"/>
    <p:sldId id="283" r:id="rId24"/>
    <p:sldId id="280" r:id="rId25"/>
    <p:sldId id="281"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91"/>
    <p:restoredTop sz="94676"/>
  </p:normalViewPr>
  <p:slideViewPr>
    <p:cSldViewPr snapToGrid="0" snapToObjects="1">
      <p:cViewPr>
        <p:scale>
          <a:sx n="113" d="100"/>
          <a:sy n="113" d="100"/>
        </p:scale>
        <p:origin x="15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1B158-6F30-4543-88F1-7627AEDB1AE1}" type="datetimeFigureOut">
              <a:rPr lang="en-US" smtClean="0"/>
              <a:t>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0C241-F3B3-BE48-BB64-FA087477C39C}" type="slidenum">
              <a:rPr lang="en-US" smtClean="0"/>
              <a:t>‹#›</a:t>
            </a:fld>
            <a:endParaRPr lang="en-US"/>
          </a:p>
        </p:txBody>
      </p:sp>
    </p:spTree>
    <p:extLst>
      <p:ext uri="{BB962C8B-B14F-4D97-AF65-F5344CB8AC3E}">
        <p14:creationId xmlns:p14="http://schemas.microsoft.com/office/powerpoint/2010/main" val="1133138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speakers and welcome participants</a:t>
            </a:r>
          </a:p>
          <a:p>
            <a:r>
              <a:rPr lang="en-US" dirty="0"/>
              <a:t>Ask: How many Corresponding Secretaries?</a:t>
            </a:r>
          </a:p>
          <a:p>
            <a:r>
              <a:rPr lang="en-US" dirty="0"/>
              <a:t>        How many Recording Secretaries?</a:t>
            </a:r>
          </a:p>
          <a:p>
            <a:r>
              <a:rPr lang="en-US" dirty="0"/>
              <a:t>        How many Secretaries (both responsibilities)?</a:t>
            </a:r>
          </a:p>
          <a:p>
            <a:r>
              <a:rPr lang="en-US" dirty="0"/>
              <a:t>        How many are here just to learn what the secretary responsibilities are? (potential chapter secretaries)</a:t>
            </a:r>
          </a:p>
        </p:txBody>
      </p:sp>
      <p:sp>
        <p:nvSpPr>
          <p:cNvPr id="4" name="Slide Number Placeholder 3"/>
          <p:cNvSpPr>
            <a:spLocks noGrp="1"/>
          </p:cNvSpPr>
          <p:nvPr>
            <p:ph type="sldNum" sz="quarter" idx="5"/>
          </p:nvPr>
        </p:nvSpPr>
        <p:spPr/>
        <p:txBody>
          <a:bodyPr/>
          <a:lstStyle/>
          <a:p>
            <a:fld id="{69B0C241-F3B3-BE48-BB64-FA087477C39C}" type="slidenum">
              <a:rPr lang="en-US" smtClean="0"/>
              <a:t>1</a:t>
            </a:fld>
            <a:endParaRPr lang="en-US"/>
          </a:p>
        </p:txBody>
      </p:sp>
    </p:spTree>
    <p:extLst>
      <p:ext uri="{BB962C8B-B14F-4D97-AF65-F5344CB8AC3E}">
        <p14:creationId xmlns:p14="http://schemas.microsoft.com/office/powerpoint/2010/main" val="4274993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0C241-F3B3-BE48-BB64-FA087477C39C}" type="slidenum">
              <a:rPr lang="en-US" smtClean="0"/>
              <a:t>10</a:t>
            </a:fld>
            <a:endParaRPr lang="en-US"/>
          </a:p>
        </p:txBody>
      </p:sp>
    </p:spTree>
    <p:extLst>
      <p:ext uri="{BB962C8B-B14F-4D97-AF65-F5344CB8AC3E}">
        <p14:creationId xmlns:p14="http://schemas.microsoft.com/office/powerpoint/2010/main" val="1857067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Meeting types – business, regular, executive board, planning</a:t>
            </a:r>
          </a:p>
          <a:p>
            <a:r>
              <a:rPr lang="en-US" dirty="0"/>
              <a:t>Why names or number present? Establish a quorum, attendance records  NOTE: if names are not listed, attendance records should be filed with chapter minutes</a:t>
            </a:r>
          </a:p>
        </p:txBody>
      </p:sp>
      <p:sp>
        <p:nvSpPr>
          <p:cNvPr id="4" name="Slide Number Placeholder 3"/>
          <p:cNvSpPr>
            <a:spLocks noGrp="1"/>
          </p:cNvSpPr>
          <p:nvPr>
            <p:ph type="sldNum" sz="quarter" idx="5"/>
          </p:nvPr>
        </p:nvSpPr>
        <p:spPr/>
        <p:txBody>
          <a:bodyPr/>
          <a:lstStyle/>
          <a:p>
            <a:fld id="{69B0C241-F3B3-BE48-BB64-FA087477C39C}" type="slidenum">
              <a:rPr lang="en-US" smtClean="0"/>
              <a:t>11</a:t>
            </a:fld>
            <a:endParaRPr lang="en-US"/>
          </a:p>
        </p:txBody>
      </p:sp>
    </p:spTree>
    <p:extLst>
      <p:ext uri="{BB962C8B-B14F-4D97-AF65-F5344CB8AC3E}">
        <p14:creationId xmlns:p14="http://schemas.microsoft.com/office/powerpoint/2010/main" val="1744714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minutes are distributed in written form for members to read prior to the meeting, they are approved as printed. If they are read at the meeting, they are approved as read. Like the minutes, the treasurer’s report may be provided in print or presented verbally. NOTE: There is no mention of a motion or vote for the minutes or the treasurer’s report. Why? Neither have to be voted on.</a:t>
            </a:r>
          </a:p>
        </p:txBody>
      </p:sp>
      <p:sp>
        <p:nvSpPr>
          <p:cNvPr id="4" name="Slide Number Placeholder 3"/>
          <p:cNvSpPr>
            <a:spLocks noGrp="1"/>
          </p:cNvSpPr>
          <p:nvPr>
            <p:ph type="sldNum" sz="quarter" idx="5"/>
          </p:nvPr>
        </p:nvSpPr>
        <p:spPr/>
        <p:txBody>
          <a:bodyPr/>
          <a:lstStyle/>
          <a:p>
            <a:fld id="{69B0C241-F3B3-BE48-BB64-FA087477C39C}" type="slidenum">
              <a:rPr lang="en-US" smtClean="0"/>
              <a:t>12</a:t>
            </a:fld>
            <a:endParaRPr lang="en-US"/>
          </a:p>
        </p:txBody>
      </p:sp>
    </p:spTree>
    <p:extLst>
      <p:ext uri="{BB962C8B-B14F-4D97-AF65-F5344CB8AC3E}">
        <p14:creationId xmlns:p14="http://schemas.microsoft.com/office/powerpoint/2010/main" val="283183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13</a:t>
            </a:fld>
            <a:endParaRPr lang="en-US"/>
          </a:p>
        </p:txBody>
      </p:sp>
    </p:spTree>
    <p:extLst>
      <p:ext uri="{BB962C8B-B14F-4D97-AF65-F5344CB8AC3E}">
        <p14:creationId xmlns:p14="http://schemas.microsoft.com/office/powerpoint/2010/main" val="2398800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14</a:t>
            </a:fld>
            <a:endParaRPr lang="en-US"/>
          </a:p>
        </p:txBody>
      </p:sp>
    </p:spTree>
    <p:extLst>
      <p:ext uri="{BB962C8B-B14F-4D97-AF65-F5344CB8AC3E}">
        <p14:creationId xmlns:p14="http://schemas.microsoft.com/office/powerpoint/2010/main" val="609027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15</a:t>
            </a:fld>
            <a:endParaRPr lang="en-US"/>
          </a:p>
        </p:txBody>
      </p:sp>
    </p:spTree>
    <p:extLst>
      <p:ext uri="{BB962C8B-B14F-4D97-AF65-F5344CB8AC3E}">
        <p14:creationId xmlns:p14="http://schemas.microsoft.com/office/powerpoint/2010/main" val="1718498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16</a:t>
            </a:fld>
            <a:endParaRPr lang="en-US"/>
          </a:p>
        </p:txBody>
      </p:sp>
    </p:spTree>
    <p:extLst>
      <p:ext uri="{BB962C8B-B14F-4D97-AF65-F5344CB8AC3E}">
        <p14:creationId xmlns:p14="http://schemas.microsoft.com/office/powerpoint/2010/main" val="1944003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want to share details of the guest speaker’s presentation for members who were unable to attend, ask someone to write an article to be included in the next chapter newsletter </a:t>
            </a:r>
          </a:p>
        </p:txBody>
      </p:sp>
      <p:sp>
        <p:nvSpPr>
          <p:cNvPr id="4" name="Slide Number Placeholder 3"/>
          <p:cNvSpPr>
            <a:spLocks noGrp="1"/>
          </p:cNvSpPr>
          <p:nvPr>
            <p:ph type="sldNum" sz="quarter" idx="5"/>
          </p:nvPr>
        </p:nvSpPr>
        <p:spPr/>
        <p:txBody>
          <a:bodyPr/>
          <a:lstStyle/>
          <a:p>
            <a:fld id="{69B0C241-F3B3-BE48-BB64-FA087477C39C}" type="slidenum">
              <a:rPr lang="en-US" smtClean="0"/>
              <a:t>17</a:t>
            </a:fld>
            <a:endParaRPr lang="en-US"/>
          </a:p>
        </p:txBody>
      </p:sp>
    </p:spTree>
    <p:extLst>
      <p:ext uri="{BB962C8B-B14F-4D97-AF65-F5344CB8AC3E}">
        <p14:creationId xmlns:p14="http://schemas.microsoft.com/office/powerpoint/2010/main" val="1467832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18</a:t>
            </a:fld>
            <a:endParaRPr lang="en-US"/>
          </a:p>
        </p:txBody>
      </p:sp>
    </p:spTree>
    <p:extLst>
      <p:ext uri="{BB962C8B-B14F-4D97-AF65-F5344CB8AC3E}">
        <p14:creationId xmlns:p14="http://schemas.microsoft.com/office/powerpoint/2010/main" val="4175279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19</a:t>
            </a:fld>
            <a:endParaRPr lang="en-US"/>
          </a:p>
        </p:txBody>
      </p:sp>
    </p:spTree>
    <p:extLst>
      <p:ext uri="{BB962C8B-B14F-4D97-AF65-F5344CB8AC3E}">
        <p14:creationId xmlns:p14="http://schemas.microsoft.com/office/powerpoint/2010/main" val="4240736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it important to attend State Convention and Area Workshop? (learn about responsibilities of position, networking)</a:t>
            </a:r>
          </a:p>
        </p:txBody>
      </p:sp>
      <p:sp>
        <p:nvSpPr>
          <p:cNvPr id="4" name="Slide Number Placeholder 3"/>
          <p:cNvSpPr>
            <a:spLocks noGrp="1"/>
          </p:cNvSpPr>
          <p:nvPr>
            <p:ph type="sldNum" sz="quarter" idx="5"/>
          </p:nvPr>
        </p:nvSpPr>
        <p:spPr/>
        <p:txBody>
          <a:bodyPr/>
          <a:lstStyle/>
          <a:p>
            <a:fld id="{69B0C241-F3B3-BE48-BB64-FA087477C39C}" type="slidenum">
              <a:rPr lang="en-US" smtClean="0"/>
              <a:t>2</a:t>
            </a:fld>
            <a:endParaRPr lang="en-US"/>
          </a:p>
        </p:txBody>
      </p:sp>
    </p:spTree>
    <p:extLst>
      <p:ext uri="{BB962C8B-B14F-4D97-AF65-F5344CB8AC3E}">
        <p14:creationId xmlns:p14="http://schemas.microsoft.com/office/powerpoint/2010/main" val="2413441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20</a:t>
            </a:fld>
            <a:endParaRPr lang="en-US"/>
          </a:p>
        </p:txBody>
      </p:sp>
    </p:spTree>
    <p:extLst>
      <p:ext uri="{BB962C8B-B14F-4D97-AF65-F5344CB8AC3E}">
        <p14:creationId xmlns:p14="http://schemas.microsoft.com/office/powerpoint/2010/main" val="42350329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21</a:t>
            </a:fld>
            <a:endParaRPr lang="en-US"/>
          </a:p>
        </p:txBody>
      </p:sp>
    </p:spTree>
    <p:extLst>
      <p:ext uri="{BB962C8B-B14F-4D97-AF65-F5344CB8AC3E}">
        <p14:creationId xmlns:p14="http://schemas.microsoft.com/office/powerpoint/2010/main" val="274765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22</a:t>
            </a:fld>
            <a:endParaRPr lang="en-US"/>
          </a:p>
        </p:txBody>
      </p:sp>
    </p:spTree>
    <p:extLst>
      <p:ext uri="{BB962C8B-B14F-4D97-AF65-F5344CB8AC3E}">
        <p14:creationId xmlns:p14="http://schemas.microsoft.com/office/powerpoint/2010/main" val="134654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0C241-F3B3-BE48-BB64-FA087477C39C}" type="slidenum">
              <a:rPr lang="en-US" smtClean="0"/>
              <a:t>23</a:t>
            </a:fld>
            <a:endParaRPr lang="en-US"/>
          </a:p>
        </p:txBody>
      </p:sp>
    </p:spTree>
    <p:extLst>
      <p:ext uri="{BB962C8B-B14F-4D97-AF65-F5344CB8AC3E}">
        <p14:creationId xmlns:p14="http://schemas.microsoft.com/office/powerpoint/2010/main" val="3219109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24</a:t>
            </a:fld>
            <a:endParaRPr lang="en-US"/>
          </a:p>
        </p:txBody>
      </p:sp>
    </p:spTree>
    <p:extLst>
      <p:ext uri="{BB962C8B-B14F-4D97-AF65-F5344CB8AC3E}">
        <p14:creationId xmlns:p14="http://schemas.microsoft.com/office/powerpoint/2010/main" val="39386132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25</a:t>
            </a:fld>
            <a:endParaRPr lang="en-US"/>
          </a:p>
        </p:txBody>
      </p:sp>
    </p:spTree>
    <p:extLst>
      <p:ext uri="{BB962C8B-B14F-4D97-AF65-F5344CB8AC3E}">
        <p14:creationId xmlns:p14="http://schemas.microsoft.com/office/powerpoint/2010/main" val="76881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Go-To Guide for Chapter Members, the corresponding secretary handles correspondence of the organization as delegated by the president.</a:t>
            </a:r>
          </a:p>
        </p:txBody>
      </p:sp>
      <p:sp>
        <p:nvSpPr>
          <p:cNvPr id="4" name="Slide Number Placeholder 3"/>
          <p:cNvSpPr>
            <a:spLocks noGrp="1"/>
          </p:cNvSpPr>
          <p:nvPr>
            <p:ph type="sldNum" sz="quarter" idx="5"/>
          </p:nvPr>
        </p:nvSpPr>
        <p:spPr/>
        <p:txBody>
          <a:bodyPr/>
          <a:lstStyle/>
          <a:p>
            <a:fld id="{69B0C241-F3B3-BE48-BB64-FA087477C39C}" type="slidenum">
              <a:rPr lang="en-US" smtClean="0"/>
              <a:t>3</a:t>
            </a:fld>
            <a:endParaRPr lang="en-US"/>
          </a:p>
        </p:txBody>
      </p:sp>
    </p:spTree>
    <p:extLst>
      <p:ext uri="{BB962C8B-B14F-4D97-AF65-F5344CB8AC3E}">
        <p14:creationId xmlns:p14="http://schemas.microsoft.com/office/powerpoint/2010/main" val="2746358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9B0C241-F3B3-BE48-BB64-FA087477C39C}" type="slidenum">
              <a:rPr lang="en-US" smtClean="0"/>
              <a:t>4</a:t>
            </a:fld>
            <a:endParaRPr lang="en-US"/>
          </a:p>
        </p:txBody>
      </p:sp>
    </p:spTree>
    <p:extLst>
      <p:ext uri="{BB962C8B-B14F-4D97-AF65-F5344CB8AC3E}">
        <p14:creationId xmlns:p14="http://schemas.microsoft.com/office/powerpoint/2010/main" val="2166461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your chapter do to ensure that correspondence is taken care of efficiently and effectively and that correspondence received is read at meetings?</a:t>
            </a:r>
          </a:p>
          <a:p>
            <a:r>
              <a:rPr lang="en-US" dirty="0"/>
              <a:t>Utilize apps such as Remind and Group Meet</a:t>
            </a:r>
          </a:p>
          <a:p>
            <a:r>
              <a:rPr lang="en-US" dirty="0"/>
              <a:t>Electronic greeting cards: Jacquie Lawson, Blue Mountain, American Greetings – inexpensive and allows you to create cards and set dates to send</a:t>
            </a:r>
          </a:p>
          <a:p>
            <a:endParaRPr lang="en-US" dirty="0"/>
          </a:p>
        </p:txBody>
      </p:sp>
      <p:sp>
        <p:nvSpPr>
          <p:cNvPr id="4" name="Slide Number Placeholder 3"/>
          <p:cNvSpPr>
            <a:spLocks noGrp="1"/>
          </p:cNvSpPr>
          <p:nvPr>
            <p:ph type="sldNum" sz="quarter" idx="5"/>
          </p:nvPr>
        </p:nvSpPr>
        <p:spPr/>
        <p:txBody>
          <a:bodyPr/>
          <a:lstStyle/>
          <a:p>
            <a:fld id="{69B0C241-F3B3-BE48-BB64-FA087477C39C}" type="slidenum">
              <a:rPr lang="en-US" smtClean="0"/>
              <a:t>5</a:t>
            </a:fld>
            <a:endParaRPr lang="en-US"/>
          </a:p>
        </p:txBody>
      </p:sp>
    </p:spTree>
    <p:extLst>
      <p:ext uri="{BB962C8B-B14F-4D97-AF65-F5344CB8AC3E}">
        <p14:creationId xmlns:p14="http://schemas.microsoft.com/office/powerpoint/2010/main" val="3939670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Go-To Guide for Chapter Members, the recording secretary….</a:t>
            </a:r>
          </a:p>
        </p:txBody>
      </p:sp>
      <p:sp>
        <p:nvSpPr>
          <p:cNvPr id="4" name="Slide Number Placeholder 3"/>
          <p:cNvSpPr>
            <a:spLocks noGrp="1"/>
          </p:cNvSpPr>
          <p:nvPr>
            <p:ph type="sldNum" sz="quarter" idx="5"/>
          </p:nvPr>
        </p:nvSpPr>
        <p:spPr/>
        <p:txBody>
          <a:bodyPr/>
          <a:lstStyle/>
          <a:p>
            <a:fld id="{69B0C241-F3B3-BE48-BB64-FA087477C39C}" type="slidenum">
              <a:rPr lang="en-US" smtClean="0"/>
              <a:t>6</a:t>
            </a:fld>
            <a:endParaRPr lang="en-US"/>
          </a:p>
        </p:txBody>
      </p:sp>
    </p:spTree>
    <p:extLst>
      <p:ext uri="{BB962C8B-B14F-4D97-AF65-F5344CB8AC3E}">
        <p14:creationId xmlns:p14="http://schemas.microsoft.com/office/powerpoint/2010/main" val="194090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you make minutes available?  include in the chapter newsletter, send electronically as a stand-alone document, print and provide at Chapter meeting</a:t>
            </a:r>
          </a:p>
          <a:p>
            <a:r>
              <a:rPr lang="en-US" dirty="0"/>
              <a:t>Who has seen a copy of the Go-To  Guide for Chapter Members?</a:t>
            </a:r>
          </a:p>
          <a:p>
            <a:r>
              <a:rPr lang="en-US" dirty="0"/>
              <a:t>Where can you find the Go-To Guide? (TSO website: </a:t>
            </a:r>
            <a:r>
              <a:rPr lang="en-US" dirty="0" err="1"/>
              <a:t>www.dkgtexas.org</a:t>
            </a:r>
            <a:r>
              <a:rPr lang="en-US" dirty="0"/>
              <a:t>/resources/reference materials.        International website: </a:t>
            </a:r>
            <a:r>
              <a:rPr lang="en-US" dirty="0" err="1"/>
              <a:t>www.dkg.org</a:t>
            </a:r>
            <a:r>
              <a:rPr lang="en-US" dirty="0"/>
              <a:t>/governing docs/Go-To Guide)</a:t>
            </a:r>
          </a:p>
        </p:txBody>
      </p:sp>
      <p:sp>
        <p:nvSpPr>
          <p:cNvPr id="4" name="Slide Number Placeholder 3"/>
          <p:cNvSpPr>
            <a:spLocks noGrp="1"/>
          </p:cNvSpPr>
          <p:nvPr>
            <p:ph type="sldNum" sz="quarter" idx="5"/>
          </p:nvPr>
        </p:nvSpPr>
        <p:spPr/>
        <p:txBody>
          <a:bodyPr/>
          <a:lstStyle/>
          <a:p>
            <a:fld id="{69B0C241-F3B3-BE48-BB64-FA087477C39C}" type="slidenum">
              <a:rPr lang="en-US" smtClean="0"/>
              <a:t>7</a:t>
            </a:fld>
            <a:endParaRPr lang="en-US"/>
          </a:p>
        </p:txBody>
      </p:sp>
    </p:spTree>
    <p:extLst>
      <p:ext uri="{BB962C8B-B14F-4D97-AF65-F5344CB8AC3E}">
        <p14:creationId xmlns:p14="http://schemas.microsoft.com/office/powerpoint/2010/main" val="956560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Taking meeting minutes can create feelings of anxiousness, worry, being overwhelmed, but hopefully we’re going to alleviate some of those feelings!</a:t>
            </a:r>
          </a:p>
        </p:txBody>
      </p:sp>
      <p:sp>
        <p:nvSpPr>
          <p:cNvPr id="4" name="Slide Number Placeholder 3"/>
          <p:cNvSpPr>
            <a:spLocks noGrp="1"/>
          </p:cNvSpPr>
          <p:nvPr>
            <p:ph type="sldNum" sz="quarter" idx="5"/>
          </p:nvPr>
        </p:nvSpPr>
        <p:spPr/>
        <p:txBody>
          <a:bodyPr/>
          <a:lstStyle/>
          <a:p>
            <a:fld id="{69B0C241-F3B3-BE48-BB64-FA087477C39C}" type="slidenum">
              <a:rPr lang="en-US" smtClean="0"/>
              <a:t>8</a:t>
            </a:fld>
            <a:endParaRPr lang="en-US"/>
          </a:p>
        </p:txBody>
      </p:sp>
    </p:spTree>
    <p:extLst>
      <p:ext uri="{BB962C8B-B14F-4D97-AF65-F5344CB8AC3E}">
        <p14:creationId xmlns:p14="http://schemas.microsoft.com/office/powerpoint/2010/main" val="41334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most important thing to remember is minutes are the record of what is done at a meeting, not what is said. This means you do not have to write down everything that is said. It is not necessary to include details of any discussions or presentations. Use phrases like:</a:t>
            </a:r>
          </a:p>
          <a:p>
            <a:r>
              <a:rPr lang="en-US" dirty="0"/>
              <a:t>A discussion ensued. </a:t>
            </a:r>
          </a:p>
          <a:p>
            <a:r>
              <a:rPr lang="en-US" dirty="0"/>
              <a:t>A discussion was held about ________.</a:t>
            </a:r>
          </a:p>
          <a:p>
            <a:r>
              <a:rPr lang="en-US" dirty="0"/>
              <a:t>Susie Member discussed__________.</a:t>
            </a:r>
          </a:p>
          <a:p>
            <a:r>
              <a:rPr lang="en-US" dirty="0"/>
              <a:t>Jane Member presented information on___________.</a:t>
            </a:r>
          </a:p>
        </p:txBody>
      </p:sp>
      <p:sp>
        <p:nvSpPr>
          <p:cNvPr id="4" name="Slide Number Placeholder 3"/>
          <p:cNvSpPr>
            <a:spLocks noGrp="1"/>
          </p:cNvSpPr>
          <p:nvPr>
            <p:ph type="sldNum" sz="quarter" idx="5"/>
          </p:nvPr>
        </p:nvSpPr>
        <p:spPr/>
        <p:txBody>
          <a:bodyPr/>
          <a:lstStyle/>
          <a:p>
            <a:fld id="{69B0C241-F3B3-BE48-BB64-FA087477C39C}" type="slidenum">
              <a:rPr lang="en-US" smtClean="0"/>
              <a:t>9</a:t>
            </a:fld>
            <a:endParaRPr lang="en-US"/>
          </a:p>
        </p:txBody>
      </p:sp>
    </p:spTree>
    <p:extLst>
      <p:ext uri="{BB962C8B-B14F-4D97-AF65-F5344CB8AC3E}">
        <p14:creationId xmlns:p14="http://schemas.microsoft.com/office/powerpoint/2010/main" val="1236933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A055E4B-3C3D-D34A-B065-8C4E92B289D1}" type="datetimeFigureOut">
              <a:rPr lang="en-US" smtClean="0"/>
              <a:t>6/20/22</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33AC23C4-1212-B546-B260-4BCDCEB166BF}" type="slidenum">
              <a:rPr lang="en-US" smtClean="0"/>
              <a:t>‹#›</a:t>
            </a:fld>
            <a:endParaRPr lang="en-US"/>
          </a:p>
        </p:txBody>
      </p:sp>
    </p:spTree>
    <p:extLst>
      <p:ext uri="{BB962C8B-B14F-4D97-AF65-F5344CB8AC3E}">
        <p14:creationId xmlns:p14="http://schemas.microsoft.com/office/powerpoint/2010/main" val="239282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055E4B-3C3D-D34A-B065-8C4E92B289D1}"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3350221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055E4B-3C3D-D34A-B065-8C4E92B289D1}"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3144028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055E4B-3C3D-D34A-B065-8C4E92B289D1}"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2591079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55E4B-3C3D-D34A-B065-8C4E92B289D1}"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332439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055E4B-3C3D-D34A-B065-8C4E92B289D1}"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2664433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A055E4B-3C3D-D34A-B065-8C4E92B289D1}"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2433826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55E4B-3C3D-D34A-B065-8C4E92B289D1}"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360764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55E4B-3C3D-D34A-B065-8C4E92B289D1}"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188012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A055E4B-3C3D-D34A-B065-8C4E92B289D1}"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110130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055E4B-3C3D-D34A-B065-8C4E92B289D1}" type="datetimeFigureOut">
              <a:rPr lang="en-US" smtClean="0"/>
              <a:t>6/20/22</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232387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A055E4B-3C3D-D34A-B065-8C4E92B289D1}"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259848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055E4B-3C3D-D34A-B065-8C4E92B289D1}" type="datetimeFigureOut">
              <a:rPr lang="en-US" smtClean="0"/>
              <a:t>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322431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055E4B-3C3D-D34A-B065-8C4E92B289D1}" type="datetimeFigureOut">
              <a:rPr lang="en-US" smtClean="0"/>
              <a:t>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168358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055E4B-3C3D-D34A-B065-8C4E92B289D1}" type="datetimeFigureOut">
              <a:rPr lang="en-US" smtClean="0"/>
              <a:t>6/20/22</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3973572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055E4B-3C3D-D34A-B065-8C4E92B289D1}"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1078866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055E4B-3C3D-D34A-B065-8C4E92B289D1}" type="datetimeFigureOut">
              <a:rPr lang="en-US" smtClean="0"/>
              <a:t>6/20/22</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3AC23C4-1212-B546-B260-4BCDCEB166BF}" type="slidenum">
              <a:rPr lang="en-US" smtClean="0"/>
              <a:t>‹#›</a:t>
            </a:fld>
            <a:endParaRPr lang="en-US"/>
          </a:p>
        </p:txBody>
      </p:sp>
    </p:spTree>
    <p:extLst>
      <p:ext uri="{BB962C8B-B14F-4D97-AF65-F5344CB8AC3E}">
        <p14:creationId xmlns:p14="http://schemas.microsoft.com/office/powerpoint/2010/main" val="2593003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4A055E4B-3C3D-D34A-B065-8C4E92B289D1}" type="datetimeFigureOut">
              <a:rPr lang="en-US" smtClean="0"/>
              <a:t>6/20/22</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33AC23C4-1212-B546-B260-4BCDCEB166BF}" type="slidenum">
              <a:rPr lang="en-US" smtClean="0"/>
              <a:t>‹#›</a:t>
            </a:fld>
            <a:endParaRPr lang="en-US"/>
          </a:p>
        </p:txBody>
      </p:sp>
    </p:spTree>
    <p:extLst>
      <p:ext uri="{BB962C8B-B14F-4D97-AF65-F5344CB8AC3E}">
        <p14:creationId xmlns:p14="http://schemas.microsoft.com/office/powerpoint/2010/main" val="30048505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s://www.pngall.com/tips-pn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tsocorrespondingsec@aol.com"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mailto:sjarnold31@gmail.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dkgtexas.org/uploads/4/2/8/3/42835841/go-toguide__2019_.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creativecommons.org/licenses/by-nc/3.0/" TargetMode="External"/><Relationship Id="rId4" Type="http://schemas.openxmlformats.org/officeDocument/2006/relationships/hyperlink" Target="https://www.pngall.com/tips-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A28F0-F9A8-C5CE-9D06-CEAA8765D3F6}"/>
              </a:ext>
            </a:extLst>
          </p:cNvPr>
          <p:cNvSpPr>
            <a:spLocks noGrp="1"/>
          </p:cNvSpPr>
          <p:nvPr>
            <p:ph type="ctrTitle"/>
          </p:nvPr>
        </p:nvSpPr>
        <p:spPr>
          <a:xfrm>
            <a:off x="6361849" y="1554985"/>
            <a:ext cx="4424045" cy="2677648"/>
          </a:xfrm>
        </p:spPr>
        <p:txBody>
          <a:bodyPr>
            <a:noAutofit/>
          </a:bodyPr>
          <a:lstStyle/>
          <a:p>
            <a:pPr algn="l"/>
            <a:r>
              <a:rPr lang="en-US" sz="6000" b="1" dirty="0"/>
              <a:t>I’m the Secretary: Now What?</a:t>
            </a:r>
          </a:p>
        </p:txBody>
      </p:sp>
      <p:pic>
        <p:nvPicPr>
          <p:cNvPr id="6" name="Picture 5" descr="Pen placed on top of a signature line">
            <a:extLst>
              <a:ext uri="{FF2B5EF4-FFF2-40B4-BE49-F238E27FC236}">
                <a16:creationId xmlns:a16="http://schemas.microsoft.com/office/drawing/2014/main" id="{CDAFF023-EE35-76A0-4B18-1F5EF5A6B1C0}"/>
              </a:ext>
            </a:extLst>
          </p:cNvPr>
          <p:cNvPicPr>
            <a:picLocks noChangeAspect="1"/>
          </p:cNvPicPr>
          <p:nvPr/>
        </p:nvPicPr>
        <p:blipFill rotWithShape="1">
          <a:blip r:embed="rId4"/>
          <a:srcRect l="53417" r="3522" b="-2"/>
          <a:stretch/>
        </p:blipFill>
        <p:spPr>
          <a:xfrm>
            <a:off x="1005401" y="227"/>
            <a:ext cx="4424045" cy="6858000"/>
          </a:xfrm>
          <a:prstGeom prst="rect">
            <a:avLst/>
          </a:prstGeom>
          <a:ln w="12700">
            <a:solidFill>
              <a:schemeClr val="tx1"/>
            </a:solidFill>
          </a:ln>
        </p:spPr>
      </p:pic>
      <p:sp>
        <p:nvSpPr>
          <p:cNvPr id="4" name="TextBox 3">
            <a:extLst>
              <a:ext uri="{FF2B5EF4-FFF2-40B4-BE49-F238E27FC236}">
                <a16:creationId xmlns:a16="http://schemas.microsoft.com/office/drawing/2014/main" id="{FD7E987D-A724-B8AB-3579-39292FCA63ED}"/>
              </a:ext>
            </a:extLst>
          </p:cNvPr>
          <p:cNvSpPr txBox="1"/>
          <p:nvPr/>
        </p:nvSpPr>
        <p:spPr>
          <a:xfrm>
            <a:off x="5946213" y="641225"/>
            <a:ext cx="415636" cy="369332"/>
          </a:xfrm>
          <a:prstGeom prst="rect">
            <a:avLst/>
          </a:prstGeom>
          <a:noFill/>
        </p:spPr>
        <p:txBody>
          <a:bodyPr wrap="square" rtlCol="0">
            <a:normAutofit fontScale="85000" lnSpcReduction="10000"/>
          </a:bodyPr>
          <a:lstStyle/>
          <a:p>
            <a:pPr algn="r">
              <a:lnSpc>
                <a:spcPct val="90000"/>
              </a:lnSpc>
              <a:spcAft>
                <a:spcPts val="600"/>
              </a:spcAft>
            </a:pPr>
            <a:r>
              <a:rPr lang="en-US" sz="500">
                <a:solidFill>
                  <a:schemeClr val="accent6"/>
                </a:solidFill>
              </a:rPr>
              <a:t>Go-To Guide for Chapter Members, 2019</a:t>
            </a:r>
          </a:p>
        </p:txBody>
      </p:sp>
      <p:pic>
        <p:nvPicPr>
          <p:cNvPr id="19" name="Picture 2">
            <a:extLst>
              <a:ext uri="{FF2B5EF4-FFF2-40B4-BE49-F238E27FC236}">
                <a16:creationId xmlns:a16="http://schemas.microsoft.com/office/drawing/2014/main" id="{A8FA6DD1-D408-0E94-4528-1DD41DA7BF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3871" y="5303015"/>
            <a:ext cx="2976561" cy="917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67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9A9C3-CDB1-5BFB-1D93-5E217D297AAE}"/>
              </a:ext>
            </a:extLst>
          </p:cNvPr>
          <p:cNvSpPr>
            <a:spLocks noGrp="1"/>
          </p:cNvSpPr>
          <p:nvPr>
            <p:ph type="title"/>
          </p:nvPr>
        </p:nvSpPr>
        <p:spPr>
          <a:xfrm>
            <a:off x="803565" y="973668"/>
            <a:ext cx="9112802" cy="706964"/>
          </a:xfrm>
        </p:spPr>
        <p:txBody>
          <a:bodyPr/>
          <a:lstStyle/>
          <a:p>
            <a:r>
              <a:rPr lang="en-US" sz="4400" b="1" dirty="0"/>
              <a:t>Meeting Minutes </a:t>
            </a:r>
          </a:p>
        </p:txBody>
      </p:sp>
      <p:sp>
        <p:nvSpPr>
          <p:cNvPr id="3" name="Content Placeholder 2">
            <a:extLst>
              <a:ext uri="{FF2B5EF4-FFF2-40B4-BE49-F238E27FC236}">
                <a16:creationId xmlns:a16="http://schemas.microsoft.com/office/drawing/2014/main" id="{F0F90463-F96E-129F-8785-86DD736CCC61}"/>
              </a:ext>
            </a:extLst>
          </p:cNvPr>
          <p:cNvSpPr>
            <a:spLocks noGrp="1"/>
          </p:cNvSpPr>
          <p:nvPr>
            <p:ph idx="1"/>
          </p:nvPr>
        </p:nvSpPr>
        <p:spPr>
          <a:xfrm>
            <a:off x="1154955" y="2603500"/>
            <a:ext cx="9956390" cy="3416300"/>
          </a:xfrm>
        </p:spPr>
        <p:txBody>
          <a:bodyPr>
            <a:normAutofit fontScale="70000" lnSpcReduction="20000"/>
          </a:bodyPr>
          <a:lstStyle/>
          <a:p>
            <a:r>
              <a:rPr lang="en-US" sz="4600" dirty="0"/>
              <a:t>Should be informative and easy to navigate</a:t>
            </a:r>
          </a:p>
          <a:p>
            <a:r>
              <a:rPr lang="en-US" sz="4600" dirty="0"/>
              <a:t>Need to be precise and organized</a:t>
            </a:r>
          </a:p>
          <a:p>
            <a:r>
              <a:rPr lang="en-US" sz="4600" dirty="0"/>
              <a:t>Can be dry and boring</a:t>
            </a:r>
          </a:p>
          <a:p>
            <a:pPr marL="0" indent="0">
              <a:buNone/>
            </a:pPr>
            <a:endParaRPr lang="en-US" sz="3600" dirty="0"/>
          </a:p>
          <a:p>
            <a:pPr marL="0" indent="0">
              <a:buNone/>
            </a:pPr>
            <a:endParaRPr lang="en-US" sz="3600" dirty="0"/>
          </a:p>
          <a:p>
            <a:pPr marL="0" indent="0" algn="ctr">
              <a:buNone/>
            </a:pPr>
            <a:r>
              <a:rPr lang="en-US" sz="5100" dirty="0"/>
              <a:t>“All we want are the facts, ma’am.”</a:t>
            </a:r>
          </a:p>
          <a:p>
            <a:pPr marL="0" indent="0" algn="ctr">
              <a:buNone/>
            </a:pPr>
            <a:r>
              <a:rPr lang="en-US" sz="3600" dirty="0"/>
              <a:t>                                        – </a:t>
            </a:r>
            <a:r>
              <a:rPr lang="en-US" sz="3100" dirty="0"/>
              <a:t>Sgt. Joe Friday, </a:t>
            </a:r>
            <a:r>
              <a:rPr lang="en-US" sz="3100" i="1" dirty="0"/>
              <a:t>Dragnet</a:t>
            </a:r>
          </a:p>
          <a:p>
            <a:endParaRPr lang="en-US" dirty="0"/>
          </a:p>
        </p:txBody>
      </p:sp>
    </p:spTree>
    <p:extLst>
      <p:ext uri="{BB962C8B-B14F-4D97-AF65-F5344CB8AC3E}">
        <p14:creationId xmlns:p14="http://schemas.microsoft.com/office/powerpoint/2010/main" val="1929699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623C-7B38-159D-CB45-72A4396D2E2A}"/>
              </a:ext>
            </a:extLst>
          </p:cNvPr>
          <p:cNvSpPr>
            <a:spLocks noGrp="1"/>
          </p:cNvSpPr>
          <p:nvPr>
            <p:ph type="title"/>
          </p:nvPr>
        </p:nvSpPr>
        <p:spPr>
          <a:xfrm>
            <a:off x="803565" y="973668"/>
            <a:ext cx="9112802" cy="706964"/>
          </a:xfrm>
        </p:spPr>
        <p:txBody>
          <a:bodyPr/>
          <a:lstStyle/>
          <a:p>
            <a:r>
              <a:rPr lang="en-US" sz="4400" b="1" dirty="0"/>
              <a:t>Composing Meeting Minutes</a:t>
            </a:r>
          </a:p>
        </p:txBody>
      </p:sp>
      <p:sp>
        <p:nvSpPr>
          <p:cNvPr id="3" name="Content Placeholder 2">
            <a:extLst>
              <a:ext uri="{FF2B5EF4-FFF2-40B4-BE49-F238E27FC236}">
                <a16:creationId xmlns:a16="http://schemas.microsoft.com/office/drawing/2014/main" id="{47154F07-B1F8-8070-518B-35972DC64ED2}"/>
              </a:ext>
            </a:extLst>
          </p:cNvPr>
          <p:cNvSpPr>
            <a:spLocks noGrp="1"/>
          </p:cNvSpPr>
          <p:nvPr>
            <p:ph idx="1"/>
          </p:nvPr>
        </p:nvSpPr>
        <p:spPr>
          <a:xfrm>
            <a:off x="1154955" y="2382983"/>
            <a:ext cx="9942536" cy="4211782"/>
          </a:xfrm>
        </p:spPr>
        <p:txBody>
          <a:bodyPr>
            <a:normAutofit fontScale="92500" lnSpcReduction="20000"/>
          </a:bodyPr>
          <a:lstStyle/>
          <a:p>
            <a:pPr marL="0" indent="0">
              <a:buNone/>
            </a:pPr>
            <a:r>
              <a:rPr lang="en-US" sz="3600" b="1" dirty="0"/>
              <a:t>First Paragraph should include:</a:t>
            </a:r>
          </a:p>
          <a:p>
            <a:pPr lvl="1"/>
            <a:r>
              <a:rPr lang="en-US" sz="3400" dirty="0"/>
              <a:t>Name of the organization</a:t>
            </a:r>
          </a:p>
          <a:p>
            <a:pPr lvl="1"/>
            <a:r>
              <a:rPr lang="en-US" sz="3400" dirty="0"/>
              <a:t>Meeting type</a:t>
            </a:r>
          </a:p>
          <a:p>
            <a:pPr lvl="1"/>
            <a:r>
              <a:rPr lang="en-US" sz="3400" dirty="0"/>
              <a:t>Date, time, location</a:t>
            </a:r>
          </a:p>
          <a:p>
            <a:pPr lvl="1"/>
            <a:r>
              <a:rPr lang="en-US" sz="3400" dirty="0"/>
              <a:t>Name of presiding officer</a:t>
            </a:r>
          </a:p>
          <a:p>
            <a:pPr lvl="1"/>
            <a:r>
              <a:rPr lang="en-US" sz="3400" dirty="0"/>
              <a:t>Names of those present</a:t>
            </a:r>
          </a:p>
          <a:p>
            <a:pPr lvl="1"/>
            <a:r>
              <a:rPr lang="en-US" sz="3400" dirty="0"/>
              <a:t>Minutes approval</a:t>
            </a:r>
          </a:p>
          <a:p>
            <a:pPr lvl="1"/>
            <a:r>
              <a:rPr lang="en-US" sz="3400" dirty="0"/>
              <a:t>Treasurer’s Report</a:t>
            </a:r>
          </a:p>
          <a:p>
            <a:endParaRPr lang="en-US" dirty="0"/>
          </a:p>
        </p:txBody>
      </p:sp>
    </p:spTree>
    <p:extLst>
      <p:ext uri="{BB962C8B-B14F-4D97-AF65-F5344CB8AC3E}">
        <p14:creationId xmlns:p14="http://schemas.microsoft.com/office/powerpoint/2010/main" val="366885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E379-45BB-D7BE-52B8-60EC1B635F82}"/>
              </a:ext>
            </a:extLst>
          </p:cNvPr>
          <p:cNvSpPr>
            <a:spLocks noGrp="1"/>
          </p:cNvSpPr>
          <p:nvPr>
            <p:ph type="title"/>
          </p:nvPr>
        </p:nvSpPr>
        <p:spPr>
          <a:xfrm>
            <a:off x="692727" y="973668"/>
            <a:ext cx="9223639" cy="706964"/>
          </a:xfrm>
        </p:spPr>
        <p:txBody>
          <a:bodyPr/>
          <a:lstStyle/>
          <a:p>
            <a:r>
              <a:rPr lang="en-US" sz="4400" b="1" dirty="0"/>
              <a:t>Example</a:t>
            </a:r>
          </a:p>
        </p:txBody>
      </p:sp>
      <p:sp>
        <p:nvSpPr>
          <p:cNvPr id="3" name="Content Placeholder 2">
            <a:extLst>
              <a:ext uri="{FF2B5EF4-FFF2-40B4-BE49-F238E27FC236}">
                <a16:creationId xmlns:a16="http://schemas.microsoft.com/office/drawing/2014/main" id="{FF1587F2-D28D-640B-D465-215DC00AAA81}"/>
              </a:ext>
            </a:extLst>
          </p:cNvPr>
          <p:cNvSpPr>
            <a:spLocks noGrp="1"/>
          </p:cNvSpPr>
          <p:nvPr>
            <p:ph idx="1"/>
          </p:nvPr>
        </p:nvSpPr>
        <p:spPr>
          <a:xfrm>
            <a:off x="1154955" y="2603500"/>
            <a:ext cx="9997954" cy="3416300"/>
          </a:xfrm>
        </p:spPr>
        <p:txBody>
          <a:bodyPr>
            <a:normAutofit/>
          </a:bodyPr>
          <a:lstStyle/>
          <a:p>
            <a:pPr marL="0" indent="0" algn="ctr">
              <a:buNone/>
            </a:pPr>
            <a:r>
              <a:rPr lang="en-US" dirty="0"/>
              <a:t>Minutes of the Nu Omega Chapter Meeting</a:t>
            </a:r>
          </a:p>
          <a:p>
            <a:pPr marL="0" indent="0" algn="ctr">
              <a:buNone/>
            </a:pPr>
            <a:r>
              <a:rPr lang="en-US" dirty="0"/>
              <a:t>Best High School, Anywhere, TX </a:t>
            </a:r>
          </a:p>
          <a:p>
            <a:pPr marL="0" indent="0" algn="ctr">
              <a:buNone/>
            </a:pPr>
            <a:r>
              <a:rPr lang="en-US" dirty="0"/>
              <a:t>September 1, 2022, 5:00 pm</a:t>
            </a:r>
          </a:p>
          <a:p>
            <a:pPr marL="0" indent="0">
              <a:buNone/>
            </a:pPr>
            <a:endParaRPr lang="en-US" dirty="0"/>
          </a:p>
          <a:p>
            <a:pPr marL="0" indent="0">
              <a:buNone/>
            </a:pPr>
            <a:r>
              <a:rPr lang="en-US" dirty="0"/>
              <a:t>The regular meeting of the Nu Omega Chapter of The Delta Kappa Gamma Society International was called to order by President Annie Webb Blanton. Members present were: (list of names)</a:t>
            </a:r>
          </a:p>
          <a:p>
            <a:pPr marL="0" indent="0">
              <a:buNone/>
            </a:pPr>
            <a:r>
              <a:rPr lang="en-US" dirty="0"/>
              <a:t>The minutes of the May meeting were distributed in the newsletter and approved as printed. The Treasurer’s Report was presented and will be filed for audit.</a:t>
            </a:r>
          </a:p>
        </p:txBody>
      </p:sp>
      <p:sp>
        <p:nvSpPr>
          <p:cNvPr id="4" name="Rectangular Callout 3">
            <a:extLst>
              <a:ext uri="{FF2B5EF4-FFF2-40B4-BE49-F238E27FC236}">
                <a16:creationId xmlns:a16="http://schemas.microsoft.com/office/drawing/2014/main" id="{636DF9CF-3970-BC01-ADF0-68103C837B29}"/>
              </a:ext>
            </a:extLst>
          </p:cNvPr>
          <p:cNvSpPr/>
          <p:nvPr/>
        </p:nvSpPr>
        <p:spPr>
          <a:xfrm>
            <a:off x="8361947" y="2286000"/>
            <a:ext cx="3830053" cy="1985211"/>
          </a:xfrm>
          <a:prstGeom prst="wedgeRect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If listing names is difficult, include number present (members and guests) and file a sign in sheet or attendance register with the minutes.</a:t>
            </a:r>
          </a:p>
        </p:txBody>
      </p:sp>
    </p:spTree>
    <p:extLst>
      <p:ext uri="{BB962C8B-B14F-4D97-AF65-F5344CB8AC3E}">
        <p14:creationId xmlns:p14="http://schemas.microsoft.com/office/powerpoint/2010/main" val="274641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38920-63C5-0E28-2A31-93170C3966DA}"/>
              </a:ext>
            </a:extLst>
          </p:cNvPr>
          <p:cNvSpPr>
            <a:spLocks noGrp="1"/>
          </p:cNvSpPr>
          <p:nvPr>
            <p:ph type="title"/>
          </p:nvPr>
        </p:nvSpPr>
        <p:spPr>
          <a:xfrm>
            <a:off x="1154954" y="1295400"/>
            <a:ext cx="2793159" cy="3997036"/>
          </a:xfrm>
        </p:spPr>
        <p:txBody>
          <a:bodyPr anchor="ctr"/>
          <a:lstStyle/>
          <a:p>
            <a:r>
              <a:rPr lang="en-US" sz="3600" b="1" dirty="0"/>
              <a:t>What happens if corrections are made to the minutes?</a:t>
            </a:r>
          </a:p>
        </p:txBody>
      </p:sp>
      <p:sp>
        <p:nvSpPr>
          <p:cNvPr id="3" name="Content Placeholder 2">
            <a:extLst>
              <a:ext uri="{FF2B5EF4-FFF2-40B4-BE49-F238E27FC236}">
                <a16:creationId xmlns:a16="http://schemas.microsoft.com/office/drawing/2014/main" id="{17183B52-6F1D-41D7-2C65-0BFBF07DC7AD}"/>
              </a:ext>
            </a:extLst>
          </p:cNvPr>
          <p:cNvSpPr>
            <a:spLocks noGrp="1"/>
          </p:cNvSpPr>
          <p:nvPr>
            <p:ph idx="1"/>
          </p:nvPr>
        </p:nvSpPr>
        <p:spPr>
          <a:xfrm>
            <a:off x="5292436" y="457200"/>
            <a:ext cx="5678775" cy="5888182"/>
          </a:xfrm>
        </p:spPr>
        <p:txBody>
          <a:bodyPr>
            <a:noAutofit/>
          </a:bodyPr>
          <a:lstStyle/>
          <a:p>
            <a:r>
              <a:rPr lang="en-US" sz="3000" dirty="0"/>
              <a:t>Simply state that the minutes of the previous meeting were approved as corrected</a:t>
            </a:r>
          </a:p>
          <a:p>
            <a:r>
              <a:rPr lang="en-US" sz="3000" dirty="0"/>
              <a:t>Corrections are made to the actual minutes being corrected (not detailed in the minutes of the meeting when corrections are approved)</a:t>
            </a:r>
          </a:p>
        </p:txBody>
      </p:sp>
    </p:spTree>
    <p:extLst>
      <p:ext uri="{BB962C8B-B14F-4D97-AF65-F5344CB8AC3E}">
        <p14:creationId xmlns:p14="http://schemas.microsoft.com/office/powerpoint/2010/main" val="1643554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623C-7B38-159D-CB45-72A4396D2E2A}"/>
              </a:ext>
            </a:extLst>
          </p:cNvPr>
          <p:cNvSpPr>
            <a:spLocks noGrp="1"/>
          </p:cNvSpPr>
          <p:nvPr>
            <p:ph type="title"/>
          </p:nvPr>
        </p:nvSpPr>
        <p:spPr>
          <a:xfrm>
            <a:off x="803565" y="973668"/>
            <a:ext cx="9112802" cy="706964"/>
          </a:xfrm>
        </p:spPr>
        <p:txBody>
          <a:bodyPr/>
          <a:lstStyle/>
          <a:p>
            <a:r>
              <a:rPr lang="en-US" sz="4400" b="1" dirty="0"/>
              <a:t>Composing Meeting Minutes</a:t>
            </a:r>
          </a:p>
        </p:txBody>
      </p:sp>
      <p:sp>
        <p:nvSpPr>
          <p:cNvPr id="3" name="Content Placeholder 2">
            <a:extLst>
              <a:ext uri="{FF2B5EF4-FFF2-40B4-BE49-F238E27FC236}">
                <a16:creationId xmlns:a16="http://schemas.microsoft.com/office/drawing/2014/main" id="{47154F07-B1F8-8070-518B-35972DC64ED2}"/>
              </a:ext>
            </a:extLst>
          </p:cNvPr>
          <p:cNvSpPr>
            <a:spLocks noGrp="1"/>
          </p:cNvSpPr>
          <p:nvPr>
            <p:ph idx="1"/>
          </p:nvPr>
        </p:nvSpPr>
        <p:spPr>
          <a:xfrm>
            <a:off x="1154954" y="2466109"/>
            <a:ext cx="9970245" cy="3796145"/>
          </a:xfrm>
        </p:spPr>
        <p:txBody>
          <a:bodyPr>
            <a:normAutofit/>
          </a:bodyPr>
          <a:lstStyle/>
          <a:p>
            <a:pPr marL="0" indent="0">
              <a:buNone/>
            </a:pPr>
            <a:r>
              <a:rPr lang="en-US" sz="3600" b="1" dirty="0"/>
              <a:t>Body should include:</a:t>
            </a:r>
          </a:p>
          <a:p>
            <a:pPr lvl="1"/>
            <a:r>
              <a:rPr lang="en-US" sz="3400" dirty="0"/>
              <a:t>Motions, along with the name of the person making the motion (but not the name of the person seconding the motion)</a:t>
            </a:r>
          </a:p>
          <a:p>
            <a:pPr lvl="1"/>
            <a:r>
              <a:rPr lang="en-US" sz="3400" dirty="0"/>
              <a:t>Information about the vote</a:t>
            </a:r>
          </a:p>
          <a:p>
            <a:endParaRPr lang="en-US" dirty="0"/>
          </a:p>
        </p:txBody>
      </p:sp>
    </p:spTree>
    <p:extLst>
      <p:ext uri="{BB962C8B-B14F-4D97-AF65-F5344CB8AC3E}">
        <p14:creationId xmlns:p14="http://schemas.microsoft.com/office/powerpoint/2010/main" val="4000975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BE379-45BB-D7BE-52B8-60EC1B635F82}"/>
              </a:ext>
            </a:extLst>
          </p:cNvPr>
          <p:cNvSpPr>
            <a:spLocks noGrp="1"/>
          </p:cNvSpPr>
          <p:nvPr>
            <p:ph type="title"/>
          </p:nvPr>
        </p:nvSpPr>
        <p:spPr>
          <a:xfrm>
            <a:off x="692727" y="973668"/>
            <a:ext cx="9223639" cy="706964"/>
          </a:xfrm>
        </p:spPr>
        <p:txBody>
          <a:bodyPr/>
          <a:lstStyle/>
          <a:p>
            <a:r>
              <a:rPr lang="en-US" sz="4400" b="1" dirty="0"/>
              <a:t>Example</a:t>
            </a:r>
          </a:p>
        </p:txBody>
      </p:sp>
      <p:sp>
        <p:nvSpPr>
          <p:cNvPr id="3" name="Content Placeholder 2">
            <a:extLst>
              <a:ext uri="{FF2B5EF4-FFF2-40B4-BE49-F238E27FC236}">
                <a16:creationId xmlns:a16="http://schemas.microsoft.com/office/drawing/2014/main" id="{FF1587F2-D28D-640B-D465-215DC00AAA81}"/>
              </a:ext>
            </a:extLst>
          </p:cNvPr>
          <p:cNvSpPr>
            <a:spLocks noGrp="1"/>
          </p:cNvSpPr>
          <p:nvPr>
            <p:ph idx="1"/>
          </p:nvPr>
        </p:nvSpPr>
        <p:spPr>
          <a:xfrm>
            <a:off x="1154955" y="2603500"/>
            <a:ext cx="9997954" cy="3416300"/>
          </a:xfrm>
        </p:spPr>
        <p:txBody>
          <a:bodyPr>
            <a:normAutofit/>
          </a:bodyPr>
          <a:lstStyle/>
          <a:p>
            <a:pPr marL="0" indent="0">
              <a:buNone/>
            </a:pPr>
            <a:r>
              <a:rPr lang="en-US" sz="2400" dirty="0"/>
              <a:t>Sue King moved to amend the budget by moving $200 from miscellaneous expenses to new teacher scholarships. The motion was seconded. After discussion, the vote was in the affirmative and the motion passed.</a:t>
            </a:r>
          </a:p>
        </p:txBody>
      </p:sp>
    </p:spTree>
    <p:extLst>
      <p:ext uri="{BB962C8B-B14F-4D97-AF65-F5344CB8AC3E}">
        <p14:creationId xmlns:p14="http://schemas.microsoft.com/office/powerpoint/2010/main" val="2717453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623C-7B38-159D-CB45-72A4396D2E2A}"/>
              </a:ext>
            </a:extLst>
          </p:cNvPr>
          <p:cNvSpPr>
            <a:spLocks noGrp="1"/>
          </p:cNvSpPr>
          <p:nvPr>
            <p:ph type="title"/>
          </p:nvPr>
        </p:nvSpPr>
        <p:spPr>
          <a:xfrm>
            <a:off x="803565" y="973668"/>
            <a:ext cx="9112802" cy="706964"/>
          </a:xfrm>
        </p:spPr>
        <p:txBody>
          <a:bodyPr/>
          <a:lstStyle/>
          <a:p>
            <a:r>
              <a:rPr lang="en-US" sz="4400" b="1" dirty="0"/>
              <a:t>Composing Meeting Minutes</a:t>
            </a:r>
          </a:p>
        </p:txBody>
      </p:sp>
      <p:sp>
        <p:nvSpPr>
          <p:cNvPr id="3" name="Content Placeholder 2">
            <a:extLst>
              <a:ext uri="{FF2B5EF4-FFF2-40B4-BE49-F238E27FC236}">
                <a16:creationId xmlns:a16="http://schemas.microsoft.com/office/drawing/2014/main" id="{47154F07-B1F8-8070-518B-35972DC64ED2}"/>
              </a:ext>
            </a:extLst>
          </p:cNvPr>
          <p:cNvSpPr>
            <a:spLocks noGrp="1"/>
          </p:cNvSpPr>
          <p:nvPr>
            <p:ph idx="1"/>
          </p:nvPr>
        </p:nvSpPr>
        <p:spPr>
          <a:xfrm>
            <a:off x="1154954" y="2466109"/>
            <a:ext cx="9970245" cy="3796145"/>
          </a:xfrm>
        </p:spPr>
        <p:txBody>
          <a:bodyPr>
            <a:normAutofit/>
          </a:bodyPr>
          <a:lstStyle/>
          <a:p>
            <a:pPr marL="0" indent="0">
              <a:buNone/>
            </a:pPr>
            <a:r>
              <a:rPr lang="en-US" sz="3600" b="1" dirty="0"/>
              <a:t>Body should include:</a:t>
            </a:r>
          </a:p>
          <a:p>
            <a:pPr lvl="1"/>
            <a:r>
              <a:rPr lang="en-US" sz="3400" dirty="0"/>
              <a:t>Names of inductees, reinstatements, transfers</a:t>
            </a:r>
          </a:p>
          <a:p>
            <a:pPr lvl="1"/>
            <a:r>
              <a:rPr lang="en-US" sz="3400" dirty="0"/>
              <a:t>Names of officer nominees</a:t>
            </a:r>
          </a:p>
          <a:p>
            <a:pPr lvl="1"/>
            <a:r>
              <a:rPr lang="en-US" sz="3400" dirty="0"/>
              <a:t>Membership terminations and reason for termination</a:t>
            </a:r>
          </a:p>
          <a:p>
            <a:pPr lvl="1"/>
            <a:endParaRPr lang="en-US" sz="3400" dirty="0"/>
          </a:p>
          <a:p>
            <a:endParaRPr lang="en-US" dirty="0"/>
          </a:p>
        </p:txBody>
      </p:sp>
    </p:spTree>
    <p:extLst>
      <p:ext uri="{BB962C8B-B14F-4D97-AF65-F5344CB8AC3E}">
        <p14:creationId xmlns:p14="http://schemas.microsoft.com/office/powerpoint/2010/main" val="975859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623C-7B38-159D-CB45-72A4396D2E2A}"/>
              </a:ext>
            </a:extLst>
          </p:cNvPr>
          <p:cNvSpPr>
            <a:spLocks noGrp="1"/>
          </p:cNvSpPr>
          <p:nvPr>
            <p:ph type="title"/>
          </p:nvPr>
        </p:nvSpPr>
        <p:spPr>
          <a:xfrm>
            <a:off x="803565" y="973668"/>
            <a:ext cx="9112802" cy="706964"/>
          </a:xfrm>
        </p:spPr>
        <p:txBody>
          <a:bodyPr/>
          <a:lstStyle/>
          <a:p>
            <a:r>
              <a:rPr lang="en-US" sz="4400" b="1" dirty="0"/>
              <a:t>Composing Meeting Minutes</a:t>
            </a:r>
          </a:p>
        </p:txBody>
      </p:sp>
      <p:sp>
        <p:nvSpPr>
          <p:cNvPr id="3" name="Content Placeholder 2">
            <a:extLst>
              <a:ext uri="{FF2B5EF4-FFF2-40B4-BE49-F238E27FC236}">
                <a16:creationId xmlns:a16="http://schemas.microsoft.com/office/drawing/2014/main" id="{47154F07-B1F8-8070-518B-35972DC64ED2}"/>
              </a:ext>
            </a:extLst>
          </p:cNvPr>
          <p:cNvSpPr>
            <a:spLocks noGrp="1"/>
          </p:cNvSpPr>
          <p:nvPr>
            <p:ph idx="1"/>
          </p:nvPr>
        </p:nvSpPr>
        <p:spPr>
          <a:xfrm>
            <a:off x="1154954" y="2466109"/>
            <a:ext cx="9970245" cy="3796145"/>
          </a:xfrm>
        </p:spPr>
        <p:txBody>
          <a:bodyPr>
            <a:normAutofit/>
          </a:bodyPr>
          <a:lstStyle/>
          <a:p>
            <a:pPr marL="0" indent="0">
              <a:buNone/>
            </a:pPr>
            <a:r>
              <a:rPr lang="en-US" sz="3600" b="1" dirty="0"/>
              <a:t>Body should include:</a:t>
            </a:r>
          </a:p>
          <a:p>
            <a:pPr lvl="1"/>
            <a:r>
              <a:rPr lang="en-US" sz="3400" dirty="0"/>
              <a:t>Name of guest speaker and subject of the presentation, but </a:t>
            </a:r>
            <a:r>
              <a:rPr lang="en-US" sz="3400" i="1" dirty="0"/>
              <a:t>no summary </a:t>
            </a:r>
            <a:r>
              <a:rPr lang="en-US" sz="3400" dirty="0"/>
              <a:t>of speaker’s remarks.</a:t>
            </a:r>
          </a:p>
          <a:p>
            <a:pPr marL="457200" lvl="1" indent="0">
              <a:buNone/>
            </a:pPr>
            <a:endParaRPr lang="en-US" sz="3400" dirty="0"/>
          </a:p>
          <a:p>
            <a:endParaRPr lang="en-US" dirty="0"/>
          </a:p>
        </p:txBody>
      </p:sp>
    </p:spTree>
    <p:extLst>
      <p:ext uri="{BB962C8B-B14F-4D97-AF65-F5344CB8AC3E}">
        <p14:creationId xmlns:p14="http://schemas.microsoft.com/office/powerpoint/2010/main" val="1044527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623C-7B38-159D-CB45-72A4396D2E2A}"/>
              </a:ext>
            </a:extLst>
          </p:cNvPr>
          <p:cNvSpPr>
            <a:spLocks noGrp="1"/>
          </p:cNvSpPr>
          <p:nvPr>
            <p:ph type="title"/>
          </p:nvPr>
        </p:nvSpPr>
        <p:spPr>
          <a:xfrm>
            <a:off x="803565" y="973668"/>
            <a:ext cx="9112802" cy="706964"/>
          </a:xfrm>
        </p:spPr>
        <p:txBody>
          <a:bodyPr/>
          <a:lstStyle/>
          <a:p>
            <a:r>
              <a:rPr lang="en-US" sz="4400" b="1" dirty="0"/>
              <a:t>Composing Meeting Minutes</a:t>
            </a:r>
          </a:p>
        </p:txBody>
      </p:sp>
      <p:sp>
        <p:nvSpPr>
          <p:cNvPr id="3" name="Content Placeholder 2">
            <a:extLst>
              <a:ext uri="{FF2B5EF4-FFF2-40B4-BE49-F238E27FC236}">
                <a16:creationId xmlns:a16="http://schemas.microsoft.com/office/drawing/2014/main" id="{47154F07-B1F8-8070-518B-35972DC64ED2}"/>
              </a:ext>
            </a:extLst>
          </p:cNvPr>
          <p:cNvSpPr>
            <a:spLocks noGrp="1"/>
          </p:cNvSpPr>
          <p:nvPr>
            <p:ph idx="1"/>
          </p:nvPr>
        </p:nvSpPr>
        <p:spPr>
          <a:xfrm>
            <a:off x="1154954" y="2466109"/>
            <a:ext cx="9970245" cy="3796145"/>
          </a:xfrm>
        </p:spPr>
        <p:txBody>
          <a:bodyPr>
            <a:normAutofit/>
          </a:bodyPr>
          <a:lstStyle/>
          <a:p>
            <a:pPr marL="0" indent="0">
              <a:buNone/>
            </a:pPr>
            <a:r>
              <a:rPr lang="en-US" sz="3600" b="1" dirty="0"/>
              <a:t>Last paragraph should include:</a:t>
            </a:r>
          </a:p>
          <a:p>
            <a:pPr lvl="1"/>
            <a:r>
              <a:rPr lang="en-US" sz="3400" dirty="0"/>
              <a:t>Time of adjournment</a:t>
            </a:r>
          </a:p>
          <a:p>
            <a:pPr marL="457200" lvl="1" indent="0">
              <a:buNone/>
            </a:pPr>
            <a:endParaRPr lang="en-US" sz="3400" dirty="0"/>
          </a:p>
          <a:p>
            <a:endParaRPr lang="en-US" dirty="0"/>
          </a:p>
        </p:txBody>
      </p:sp>
      <p:pic>
        <p:nvPicPr>
          <p:cNvPr id="5" name="Picture 4" descr="Clock hour hand at 12 and minute hand at ten">
            <a:extLst>
              <a:ext uri="{FF2B5EF4-FFF2-40B4-BE49-F238E27FC236}">
                <a16:creationId xmlns:a16="http://schemas.microsoft.com/office/drawing/2014/main" id="{08F0EEEA-7103-EB00-A950-F51FEFCB4910}"/>
              </a:ext>
            </a:extLst>
          </p:cNvPr>
          <p:cNvPicPr>
            <a:picLocks noChangeAspect="1"/>
          </p:cNvPicPr>
          <p:nvPr/>
        </p:nvPicPr>
        <p:blipFill>
          <a:blip r:embed="rId3"/>
          <a:stretch>
            <a:fillRect/>
          </a:stretch>
        </p:blipFill>
        <p:spPr>
          <a:xfrm>
            <a:off x="6896099" y="3283526"/>
            <a:ext cx="4925291" cy="3283527"/>
          </a:xfrm>
          <a:prstGeom prst="rect">
            <a:avLst/>
          </a:prstGeom>
        </p:spPr>
      </p:pic>
      <p:sp>
        <p:nvSpPr>
          <p:cNvPr id="4" name="Rectangle 3">
            <a:extLst>
              <a:ext uri="{FF2B5EF4-FFF2-40B4-BE49-F238E27FC236}">
                <a16:creationId xmlns:a16="http://schemas.microsoft.com/office/drawing/2014/main" id="{C88C96CD-A5CF-6A7A-A9E4-9AAC9CDFF624}"/>
              </a:ext>
            </a:extLst>
          </p:cNvPr>
          <p:cNvSpPr/>
          <p:nvPr/>
        </p:nvSpPr>
        <p:spPr>
          <a:xfrm>
            <a:off x="803565" y="4391526"/>
            <a:ext cx="5609267" cy="1588169"/>
          </a:xfrm>
          <a:prstGeom prst="rect">
            <a:avLst/>
          </a:prstGeom>
          <a:ln w="38100"/>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The meeting adjourned at 6:30 pm.</a:t>
            </a:r>
          </a:p>
        </p:txBody>
      </p:sp>
    </p:spTree>
    <p:extLst>
      <p:ext uri="{BB962C8B-B14F-4D97-AF65-F5344CB8AC3E}">
        <p14:creationId xmlns:p14="http://schemas.microsoft.com/office/powerpoint/2010/main" val="214494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623C-7B38-159D-CB45-72A4396D2E2A}"/>
              </a:ext>
            </a:extLst>
          </p:cNvPr>
          <p:cNvSpPr>
            <a:spLocks noGrp="1"/>
          </p:cNvSpPr>
          <p:nvPr>
            <p:ph type="title"/>
          </p:nvPr>
        </p:nvSpPr>
        <p:spPr>
          <a:xfrm>
            <a:off x="803565" y="973668"/>
            <a:ext cx="9112802" cy="706964"/>
          </a:xfrm>
        </p:spPr>
        <p:txBody>
          <a:bodyPr/>
          <a:lstStyle/>
          <a:p>
            <a:r>
              <a:rPr lang="en-US" sz="4400" b="1" dirty="0"/>
              <a:t>Signing the Minutes</a:t>
            </a:r>
          </a:p>
        </p:txBody>
      </p:sp>
      <p:sp>
        <p:nvSpPr>
          <p:cNvPr id="3" name="Content Placeholder 2">
            <a:extLst>
              <a:ext uri="{FF2B5EF4-FFF2-40B4-BE49-F238E27FC236}">
                <a16:creationId xmlns:a16="http://schemas.microsoft.com/office/drawing/2014/main" id="{47154F07-B1F8-8070-518B-35972DC64ED2}"/>
              </a:ext>
            </a:extLst>
          </p:cNvPr>
          <p:cNvSpPr>
            <a:spLocks noGrp="1"/>
          </p:cNvSpPr>
          <p:nvPr>
            <p:ph idx="1"/>
          </p:nvPr>
        </p:nvSpPr>
        <p:spPr>
          <a:xfrm>
            <a:off x="947137" y="2798618"/>
            <a:ext cx="5744610" cy="2882896"/>
          </a:xfrm>
        </p:spPr>
        <p:txBody>
          <a:bodyPr>
            <a:normAutofit/>
          </a:bodyPr>
          <a:lstStyle/>
          <a:p>
            <a:pPr marL="0" indent="0">
              <a:buNone/>
            </a:pPr>
            <a:r>
              <a:rPr lang="en-US" sz="3600" dirty="0"/>
              <a:t>The minutes should be signed by the recording secretary and the chapter president.</a:t>
            </a:r>
            <a:endParaRPr lang="en-US" sz="3400" dirty="0"/>
          </a:p>
          <a:p>
            <a:pPr marL="457200" lvl="1" indent="0">
              <a:buNone/>
            </a:pPr>
            <a:endParaRPr lang="en-US" sz="3400" dirty="0"/>
          </a:p>
          <a:p>
            <a:endParaRPr lang="en-US" dirty="0"/>
          </a:p>
        </p:txBody>
      </p:sp>
      <p:pic>
        <p:nvPicPr>
          <p:cNvPr id="5" name="Picture 4" descr="Seated person at wood table, holding pencil and writing on lined paper page in open notebook">
            <a:extLst>
              <a:ext uri="{FF2B5EF4-FFF2-40B4-BE49-F238E27FC236}">
                <a16:creationId xmlns:a16="http://schemas.microsoft.com/office/drawing/2014/main" id="{97FBF243-DDED-578D-E558-B4C4E29E32AA}"/>
              </a:ext>
            </a:extLst>
          </p:cNvPr>
          <p:cNvPicPr>
            <a:picLocks noChangeAspect="1"/>
          </p:cNvPicPr>
          <p:nvPr/>
        </p:nvPicPr>
        <p:blipFill>
          <a:blip r:embed="rId3"/>
          <a:stretch>
            <a:fillRect/>
          </a:stretch>
        </p:blipFill>
        <p:spPr>
          <a:xfrm>
            <a:off x="6767829" y="3092641"/>
            <a:ext cx="4623153" cy="3141904"/>
          </a:xfrm>
          <a:prstGeom prst="rect">
            <a:avLst/>
          </a:prstGeom>
        </p:spPr>
      </p:pic>
    </p:spTree>
    <p:extLst>
      <p:ext uri="{BB962C8B-B14F-4D97-AF65-F5344CB8AC3E}">
        <p14:creationId xmlns:p14="http://schemas.microsoft.com/office/powerpoint/2010/main" val="336437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3A316F-0259-B91C-27DE-08CBCD2287E0}"/>
              </a:ext>
            </a:extLst>
          </p:cNvPr>
          <p:cNvSpPr>
            <a:spLocks noGrp="1"/>
          </p:cNvSpPr>
          <p:nvPr>
            <p:ph idx="1"/>
          </p:nvPr>
        </p:nvSpPr>
        <p:spPr>
          <a:xfrm>
            <a:off x="1154954" y="2603500"/>
            <a:ext cx="9804781" cy="3416300"/>
          </a:xfrm>
        </p:spPr>
        <p:txBody>
          <a:bodyPr>
            <a:normAutofit/>
          </a:bodyPr>
          <a:lstStyle/>
          <a:p>
            <a:r>
              <a:rPr lang="en-US" sz="3600" dirty="0"/>
              <a:t>Voting member of the Chapter Executive Board</a:t>
            </a:r>
          </a:p>
          <a:p>
            <a:r>
              <a:rPr lang="en-US" sz="3600" dirty="0"/>
              <a:t>Attend Chapter Executive Meetings</a:t>
            </a:r>
          </a:p>
          <a:p>
            <a:r>
              <a:rPr lang="en-US" sz="3600" dirty="0"/>
              <a:t>Attend State Convention</a:t>
            </a:r>
          </a:p>
          <a:p>
            <a:r>
              <a:rPr lang="en-US" sz="3600" dirty="0"/>
              <a:t>Attend Area Workshop</a:t>
            </a:r>
          </a:p>
        </p:txBody>
      </p:sp>
      <p:sp>
        <p:nvSpPr>
          <p:cNvPr id="6" name="Title 1">
            <a:extLst>
              <a:ext uri="{FF2B5EF4-FFF2-40B4-BE49-F238E27FC236}">
                <a16:creationId xmlns:a16="http://schemas.microsoft.com/office/drawing/2014/main" id="{4FF4B605-11D2-A08C-C671-1379A819B296}"/>
              </a:ext>
            </a:extLst>
          </p:cNvPr>
          <p:cNvSpPr txBox="1">
            <a:spLocks/>
          </p:cNvSpPr>
          <p:nvPr/>
        </p:nvSpPr>
        <p:spPr bwMode="gray">
          <a:xfrm>
            <a:off x="744583" y="808056"/>
            <a:ext cx="10215153" cy="10772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400" b="1" dirty="0"/>
              <a:t>Secretaries Responsibilities</a:t>
            </a:r>
            <a:endParaRPr lang="en-US" sz="4400" dirty="0"/>
          </a:p>
        </p:txBody>
      </p:sp>
    </p:spTree>
    <p:extLst>
      <p:ext uri="{BB962C8B-B14F-4D97-AF65-F5344CB8AC3E}">
        <p14:creationId xmlns:p14="http://schemas.microsoft.com/office/powerpoint/2010/main" val="243758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623C-7B38-159D-CB45-72A4396D2E2A}"/>
              </a:ext>
            </a:extLst>
          </p:cNvPr>
          <p:cNvSpPr>
            <a:spLocks noGrp="1"/>
          </p:cNvSpPr>
          <p:nvPr>
            <p:ph type="title"/>
          </p:nvPr>
        </p:nvSpPr>
        <p:spPr>
          <a:xfrm>
            <a:off x="803565" y="973668"/>
            <a:ext cx="9112802" cy="706964"/>
          </a:xfrm>
        </p:spPr>
        <p:txBody>
          <a:bodyPr/>
          <a:lstStyle/>
          <a:p>
            <a:r>
              <a:rPr lang="en-US" sz="4400" b="1" dirty="0"/>
              <a:t>Approving the Minutes</a:t>
            </a:r>
          </a:p>
        </p:txBody>
      </p:sp>
      <p:sp>
        <p:nvSpPr>
          <p:cNvPr id="3" name="Content Placeholder 2">
            <a:extLst>
              <a:ext uri="{FF2B5EF4-FFF2-40B4-BE49-F238E27FC236}">
                <a16:creationId xmlns:a16="http://schemas.microsoft.com/office/drawing/2014/main" id="{47154F07-B1F8-8070-518B-35972DC64ED2}"/>
              </a:ext>
            </a:extLst>
          </p:cNvPr>
          <p:cNvSpPr>
            <a:spLocks noGrp="1"/>
          </p:cNvSpPr>
          <p:nvPr>
            <p:ph idx="1"/>
          </p:nvPr>
        </p:nvSpPr>
        <p:spPr>
          <a:xfrm>
            <a:off x="947136" y="2798618"/>
            <a:ext cx="10295827" cy="2882896"/>
          </a:xfrm>
        </p:spPr>
        <p:txBody>
          <a:bodyPr>
            <a:normAutofit lnSpcReduction="10000"/>
          </a:bodyPr>
          <a:lstStyle/>
          <a:p>
            <a:pPr marL="0" indent="0">
              <a:buNone/>
            </a:pPr>
            <a:r>
              <a:rPr lang="en-US" sz="3600" b="1" dirty="0"/>
              <a:t>Once the minutes are approved:</a:t>
            </a:r>
          </a:p>
          <a:p>
            <a:r>
              <a:rPr lang="en-US" sz="3600" dirty="0"/>
              <a:t>Annotate the original file copy with any corrections or retype making the corrections</a:t>
            </a:r>
          </a:p>
          <a:p>
            <a:r>
              <a:rPr lang="en-US" sz="3600" dirty="0"/>
              <a:t>Add the date approved and initial</a:t>
            </a:r>
            <a:endParaRPr lang="en-US" sz="3400" dirty="0"/>
          </a:p>
          <a:p>
            <a:pPr marL="457200" lvl="1" indent="0">
              <a:buNone/>
            </a:pPr>
            <a:endParaRPr lang="en-US" sz="3400" dirty="0"/>
          </a:p>
          <a:p>
            <a:endParaRPr lang="en-US" dirty="0"/>
          </a:p>
        </p:txBody>
      </p:sp>
    </p:spTree>
    <p:extLst>
      <p:ext uri="{BB962C8B-B14F-4D97-AF65-F5344CB8AC3E}">
        <p14:creationId xmlns:p14="http://schemas.microsoft.com/office/powerpoint/2010/main" val="4073108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1A03C1B1-E4EA-EFD4-7DFC-27429B1CC492}"/>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18476" y="1365250"/>
            <a:ext cx="4127500" cy="4127500"/>
          </a:xfrm>
        </p:spPr>
      </p:pic>
      <p:sp>
        <p:nvSpPr>
          <p:cNvPr id="7" name="TextBox 6">
            <a:extLst>
              <a:ext uri="{FF2B5EF4-FFF2-40B4-BE49-F238E27FC236}">
                <a16:creationId xmlns:a16="http://schemas.microsoft.com/office/drawing/2014/main" id="{422A117A-7C53-E09F-EDD7-48A352E901D2}"/>
              </a:ext>
            </a:extLst>
          </p:cNvPr>
          <p:cNvSpPr txBox="1"/>
          <p:nvPr/>
        </p:nvSpPr>
        <p:spPr>
          <a:xfrm>
            <a:off x="826294" y="5943023"/>
            <a:ext cx="4127500" cy="230832"/>
          </a:xfrm>
          <a:prstGeom prst="rect">
            <a:avLst/>
          </a:prstGeom>
          <a:noFill/>
        </p:spPr>
        <p:txBody>
          <a:bodyPr wrap="square" rtlCol="0">
            <a:spAutoFit/>
          </a:bodyPr>
          <a:lstStyle/>
          <a:p>
            <a:r>
              <a:rPr lang="en-US" sz="900" dirty="0">
                <a:hlinkClick r:id="rId4" tooltip="https://www.pngall.com/tips-png"/>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8" name="TextBox 7">
            <a:extLst>
              <a:ext uri="{FF2B5EF4-FFF2-40B4-BE49-F238E27FC236}">
                <a16:creationId xmlns:a16="http://schemas.microsoft.com/office/drawing/2014/main" id="{2897322D-D34E-5BBD-40C5-DFEC483D060D}"/>
              </a:ext>
            </a:extLst>
          </p:cNvPr>
          <p:cNvSpPr txBox="1"/>
          <p:nvPr/>
        </p:nvSpPr>
        <p:spPr>
          <a:xfrm>
            <a:off x="5597236" y="2151727"/>
            <a:ext cx="5624946" cy="3170099"/>
          </a:xfrm>
          <a:prstGeom prst="rect">
            <a:avLst/>
          </a:prstGeom>
          <a:noFill/>
        </p:spPr>
        <p:txBody>
          <a:bodyPr wrap="square" rtlCol="0">
            <a:spAutoFit/>
          </a:bodyPr>
          <a:lstStyle/>
          <a:p>
            <a:pPr marL="571500" indent="-571500">
              <a:buClr>
                <a:schemeClr val="accent1"/>
              </a:buClr>
              <a:buFont typeface="Arial" panose="020B0604020202020204" pitchFamily="34" charset="0"/>
              <a:buChar char="•"/>
            </a:pPr>
            <a:r>
              <a:rPr lang="en-US" sz="4000" dirty="0"/>
              <a:t>Create a Minutes template</a:t>
            </a:r>
          </a:p>
          <a:p>
            <a:pPr marL="571500" indent="-571500">
              <a:buClr>
                <a:schemeClr val="accent1"/>
              </a:buClr>
              <a:buFont typeface="Arial" panose="020B0604020202020204" pitchFamily="34" charset="0"/>
              <a:buChar char="•"/>
            </a:pPr>
            <a:r>
              <a:rPr lang="en-US" sz="4000" dirty="0"/>
              <a:t>Utilize the meeting agenda as an outline</a:t>
            </a:r>
          </a:p>
        </p:txBody>
      </p:sp>
    </p:spTree>
    <p:extLst>
      <p:ext uri="{BB962C8B-B14F-4D97-AF65-F5344CB8AC3E}">
        <p14:creationId xmlns:p14="http://schemas.microsoft.com/office/powerpoint/2010/main" val="34675648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40EC-590A-2E68-E528-3EE3A3ACA9EC}"/>
              </a:ext>
            </a:extLst>
          </p:cNvPr>
          <p:cNvSpPr>
            <a:spLocks noGrp="1"/>
          </p:cNvSpPr>
          <p:nvPr>
            <p:ph type="ctrTitle"/>
          </p:nvPr>
        </p:nvSpPr>
        <p:spPr>
          <a:xfrm>
            <a:off x="1154955" y="2099733"/>
            <a:ext cx="9831700" cy="1945794"/>
          </a:xfrm>
        </p:spPr>
        <p:txBody>
          <a:bodyPr/>
          <a:lstStyle/>
          <a:p>
            <a:pPr algn="ctr"/>
            <a:r>
              <a:rPr lang="en-US" b="1" dirty="0"/>
              <a:t>Questions?</a:t>
            </a:r>
          </a:p>
        </p:txBody>
      </p:sp>
    </p:spTree>
    <p:extLst>
      <p:ext uri="{BB962C8B-B14F-4D97-AF65-F5344CB8AC3E}">
        <p14:creationId xmlns:p14="http://schemas.microsoft.com/office/powerpoint/2010/main" val="360627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40EC-590A-2E68-E528-3EE3A3ACA9EC}"/>
              </a:ext>
            </a:extLst>
          </p:cNvPr>
          <p:cNvSpPr>
            <a:spLocks noGrp="1"/>
          </p:cNvSpPr>
          <p:nvPr>
            <p:ph type="ctrTitle"/>
          </p:nvPr>
        </p:nvSpPr>
        <p:spPr>
          <a:xfrm>
            <a:off x="1154955" y="2099733"/>
            <a:ext cx="9831700" cy="3001656"/>
          </a:xfrm>
        </p:spPr>
        <p:txBody>
          <a:bodyPr/>
          <a:lstStyle/>
          <a:p>
            <a:r>
              <a:rPr lang="en-US" b="1" dirty="0"/>
              <a:t>Minutes Writing Practice</a:t>
            </a:r>
            <a:br>
              <a:rPr lang="en-US" b="1" dirty="0"/>
            </a:br>
            <a:r>
              <a:rPr lang="en-US" sz="4000" dirty="0"/>
              <a:t>Read the scenarios provided and write minutes based on information provided. Share out.</a:t>
            </a:r>
            <a:endParaRPr lang="en-US" b="1" dirty="0"/>
          </a:p>
        </p:txBody>
      </p:sp>
    </p:spTree>
    <p:extLst>
      <p:ext uri="{BB962C8B-B14F-4D97-AF65-F5344CB8AC3E}">
        <p14:creationId xmlns:p14="http://schemas.microsoft.com/office/powerpoint/2010/main" val="16636207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40EC-590A-2E68-E528-3EE3A3ACA9EC}"/>
              </a:ext>
            </a:extLst>
          </p:cNvPr>
          <p:cNvSpPr>
            <a:spLocks noGrp="1"/>
          </p:cNvSpPr>
          <p:nvPr>
            <p:ph type="ctrTitle"/>
          </p:nvPr>
        </p:nvSpPr>
        <p:spPr>
          <a:xfrm>
            <a:off x="1154955" y="762000"/>
            <a:ext cx="9831700" cy="5056909"/>
          </a:xfrm>
        </p:spPr>
        <p:txBody>
          <a:bodyPr/>
          <a:lstStyle/>
          <a:p>
            <a:pPr algn="ctr"/>
            <a:r>
              <a:rPr lang="en-US" sz="4400" b="1" dirty="0"/>
              <a:t>Charlotte Nyman</a:t>
            </a:r>
            <a:br>
              <a:rPr lang="en-US" sz="4400" b="1" dirty="0"/>
            </a:br>
            <a:r>
              <a:rPr lang="en-US" sz="4400" b="1" dirty="0"/>
              <a:t>TSO Corresponding Secretary</a:t>
            </a:r>
            <a:br>
              <a:rPr lang="en-US" sz="4400" b="1" dirty="0"/>
            </a:br>
            <a:r>
              <a:rPr lang="en-US" sz="4400" b="1" dirty="0">
                <a:hlinkClick r:id="rId3"/>
              </a:rPr>
              <a:t>tsocorrespondingsec@aol.com</a:t>
            </a:r>
            <a:r>
              <a:rPr lang="en-US" sz="4400" b="1" dirty="0"/>
              <a:t> </a:t>
            </a:r>
            <a:br>
              <a:rPr lang="en-US" sz="4400" b="1" dirty="0"/>
            </a:br>
            <a:br>
              <a:rPr lang="en-US" sz="4400" b="1" dirty="0"/>
            </a:br>
            <a:r>
              <a:rPr lang="en-US" sz="4400" b="1" dirty="0"/>
              <a:t>Dr. Stacey Arnold</a:t>
            </a:r>
            <a:br>
              <a:rPr lang="en-US" sz="4400" b="1" dirty="0"/>
            </a:br>
            <a:r>
              <a:rPr lang="en-US" sz="4400" b="1" dirty="0"/>
              <a:t>TSO Recording Secretary</a:t>
            </a:r>
            <a:br>
              <a:rPr lang="en-US" sz="4400" b="1" dirty="0"/>
            </a:br>
            <a:r>
              <a:rPr lang="en-US" sz="4400" b="1" dirty="0">
                <a:hlinkClick r:id="rId4"/>
              </a:rPr>
              <a:t>sjarnold31@gmail.com</a:t>
            </a:r>
            <a:r>
              <a:rPr lang="en-US" sz="4400" b="1" dirty="0"/>
              <a:t> </a:t>
            </a:r>
            <a:endParaRPr lang="en-US" b="1" dirty="0"/>
          </a:p>
        </p:txBody>
      </p:sp>
    </p:spTree>
    <p:extLst>
      <p:ext uri="{BB962C8B-B14F-4D97-AF65-F5344CB8AC3E}">
        <p14:creationId xmlns:p14="http://schemas.microsoft.com/office/powerpoint/2010/main" val="2327641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7A85-6A3C-9996-5DE4-9058F25C0774}"/>
              </a:ext>
            </a:extLst>
          </p:cNvPr>
          <p:cNvSpPr>
            <a:spLocks noGrp="1"/>
          </p:cNvSpPr>
          <p:nvPr>
            <p:ph type="title"/>
          </p:nvPr>
        </p:nvSpPr>
        <p:spPr>
          <a:xfrm>
            <a:off x="734291" y="973668"/>
            <a:ext cx="9182075" cy="706964"/>
          </a:xfrm>
        </p:spPr>
        <p:txBody>
          <a:bodyPr/>
          <a:lstStyle/>
          <a:p>
            <a:r>
              <a:rPr lang="en-US" sz="4400" b="1" dirty="0"/>
              <a:t>References</a:t>
            </a:r>
          </a:p>
        </p:txBody>
      </p:sp>
      <p:sp>
        <p:nvSpPr>
          <p:cNvPr id="3" name="Content Placeholder 2">
            <a:extLst>
              <a:ext uri="{FF2B5EF4-FFF2-40B4-BE49-F238E27FC236}">
                <a16:creationId xmlns:a16="http://schemas.microsoft.com/office/drawing/2014/main" id="{012C25B3-D638-D496-7EBA-2F7354A50127}"/>
              </a:ext>
            </a:extLst>
          </p:cNvPr>
          <p:cNvSpPr>
            <a:spLocks noGrp="1"/>
          </p:cNvSpPr>
          <p:nvPr>
            <p:ph idx="1"/>
          </p:nvPr>
        </p:nvSpPr>
        <p:spPr>
          <a:xfrm>
            <a:off x="1154955" y="2603500"/>
            <a:ext cx="9748572" cy="3416300"/>
          </a:xfrm>
        </p:spPr>
        <p:txBody>
          <a:bodyPr>
            <a:normAutofit/>
          </a:bodyPr>
          <a:lstStyle/>
          <a:p>
            <a:r>
              <a:rPr lang="en-US" sz="2400" dirty="0"/>
              <a:t>Jennings, C.A. (2022). </a:t>
            </a:r>
            <a:r>
              <a:rPr lang="en-US" sz="2400" i="1" dirty="0"/>
              <a:t>Robert’s rules for dummies: 4</a:t>
            </a:r>
            <a:r>
              <a:rPr lang="en-US" sz="2400" i="1" baseline="30000" dirty="0"/>
              <a:t>th</a:t>
            </a:r>
            <a:r>
              <a:rPr lang="en-US" sz="2400" i="1" dirty="0"/>
              <a:t> edition</a:t>
            </a:r>
            <a:r>
              <a:rPr lang="en-US" sz="2400" dirty="0"/>
              <a:t>. Wiley &amp; Sons, Inc.</a:t>
            </a:r>
          </a:p>
          <a:p>
            <a:r>
              <a:rPr lang="en-US" sz="2400" dirty="0"/>
              <a:t>The Delta Kappa Gamma Society International. (2019). </a:t>
            </a:r>
            <a:r>
              <a:rPr lang="en-US" sz="2400" i="1" dirty="0"/>
              <a:t>Go-to guide for chapter members</a:t>
            </a:r>
            <a:r>
              <a:rPr lang="en-US" sz="2400" i="1" dirty="0">
                <a:solidFill>
                  <a:schemeClr val="accent4">
                    <a:lumMod val="50000"/>
                  </a:schemeClr>
                </a:solidFill>
              </a:rPr>
              <a:t>. </a:t>
            </a:r>
            <a:r>
              <a:rPr lang="en-US" sz="2400" dirty="0">
                <a:solidFill>
                  <a:schemeClr val="accent4">
                    <a:lumMod val="50000"/>
                  </a:schemeClr>
                </a:solidFill>
                <a:hlinkClick r:id="rId3">
                  <a:extLst>
                    <a:ext uri="{A12FA001-AC4F-418D-AE19-62706E023703}">
                      <ahyp:hlinkClr xmlns:ahyp="http://schemas.microsoft.com/office/drawing/2018/hyperlinkcolor" val="tx"/>
                    </a:ext>
                  </a:extLst>
                </a:hlinkClick>
              </a:rPr>
              <a:t>https://www.dkgtexas.org/uploads/4/2/8/3/42835841/go-toguide__2019_.pdf</a:t>
            </a:r>
            <a:r>
              <a:rPr lang="en-US" sz="2400" dirty="0">
                <a:solidFill>
                  <a:schemeClr val="accent4">
                    <a:lumMod val="50000"/>
                  </a:schemeClr>
                </a:solidFill>
              </a:rPr>
              <a:t> </a:t>
            </a:r>
          </a:p>
        </p:txBody>
      </p:sp>
    </p:spTree>
    <p:extLst>
      <p:ext uri="{BB962C8B-B14F-4D97-AF65-F5344CB8AC3E}">
        <p14:creationId xmlns:p14="http://schemas.microsoft.com/office/powerpoint/2010/main" val="2125118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1A4FA4-79AF-6AF8-262B-26C1FCA43783}"/>
              </a:ext>
            </a:extLst>
          </p:cNvPr>
          <p:cNvSpPr>
            <a:spLocks noGrp="1"/>
          </p:cNvSpPr>
          <p:nvPr>
            <p:ph idx="1"/>
          </p:nvPr>
        </p:nvSpPr>
        <p:spPr>
          <a:xfrm>
            <a:off x="1188719" y="2860766"/>
            <a:ext cx="10241280" cy="1384663"/>
          </a:xfrm>
        </p:spPr>
        <p:txBody>
          <a:bodyPr>
            <a:noAutofit/>
          </a:bodyPr>
          <a:lstStyle/>
          <a:p>
            <a:r>
              <a:rPr lang="en-US" sz="3600" dirty="0"/>
              <a:t>handles correspondence of the organization as delegated by the president</a:t>
            </a:r>
          </a:p>
        </p:txBody>
      </p:sp>
      <p:sp>
        <p:nvSpPr>
          <p:cNvPr id="7" name="Title 1">
            <a:extLst>
              <a:ext uri="{FF2B5EF4-FFF2-40B4-BE49-F238E27FC236}">
                <a16:creationId xmlns:a16="http://schemas.microsoft.com/office/drawing/2014/main" id="{15A506F9-2253-8CF1-A525-1986E624125B}"/>
              </a:ext>
            </a:extLst>
          </p:cNvPr>
          <p:cNvSpPr>
            <a:spLocks noGrp="1"/>
          </p:cNvSpPr>
          <p:nvPr>
            <p:ph type="title"/>
          </p:nvPr>
        </p:nvSpPr>
        <p:spPr>
          <a:xfrm>
            <a:off x="744583" y="808056"/>
            <a:ext cx="10959737" cy="1077229"/>
          </a:xfrm>
        </p:spPr>
        <p:txBody>
          <a:bodyPr>
            <a:noAutofit/>
          </a:bodyPr>
          <a:lstStyle/>
          <a:p>
            <a:pPr algn="l"/>
            <a:r>
              <a:rPr lang="en-US" sz="4200" b="1" dirty="0"/>
              <a:t>Corresponding Secretary Responsibilities</a:t>
            </a:r>
            <a:endParaRPr lang="en-US" sz="4200" dirty="0"/>
          </a:p>
        </p:txBody>
      </p:sp>
      <p:sp>
        <p:nvSpPr>
          <p:cNvPr id="8" name="TextBox 7">
            <a:extLst>
              <a:ext uri="{FF2B5EF4-FFF2-40B4-BE49-F238E27FC236}">
                <a16:creationId xmlns:a16="http://schemas.microsoft.com/office/drawing/2014/main" id="{4487C3E6-158A-4C86-6C0C-E563890057A0}"/>
              </a:ext>
            </a:extLst>
          </p:cNvPr>
          <p:cNvSpPr txBox="1"/>
          <p:nvPr/>
        </p:nvSpPr>
        <p:spPr>
          <a:xfrm>
            <a:off x="6665494" y="6160168"/>
            <a:ext cx="4764505" cy="307777"/>
          </a:xfrm>
          <a:prstGeom prst="rect">
            <a:avLst/>
          </a:prstGeom>
          <a:noFill/>
        </p:spPr>
        <p:txBody>
          <a:bodyPr wrap="square" rtlCol="0">
            <a:spAutoFit/>
          </a:bodyPr>
          <a:lstStyle/>
          <a:p>
            <a:pPr algn="r"/>
            <a:r>
              <a:rPr lang="en-US" sz="1400" dirty="0"/>
              <a:t>Go-To Guide for Chapter Members, 2019</a:t>
            </a:r>
          </a:p>
        </p:txBody>
      </p:sp>
    </p:spTree>
    <p:extLst>
      <p:ext uri="{BB962C8B-B14F-4D97-AF65-F5344CB8AC3E}">
        <p14:creationId xmlns:p14="http://schemas.microsoft.com/office/powerpoint/2010/main" val="67628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33A316F-0259-B91C-27DE-08CBCD2287E0}"/>
              </a:ext>
            </a:extLst>
          </p:cNvPr>
          <p:cNvSpPr>
            <a:spLocks noGrp="1"/>
          </p:cNvSpPr>
          <p:nvPr>
            <p:ph idx="1"/>
          </p:nvPr>
        </p:nvSpPr>
        <p:spPr>
          <a:xfrm>
            <a:off x="1154955" y="2603500"/>
            <a:ext cx="9896222" cy="3416300"/>
          </a:xfrm>
        </p:spPr>
        <p:txBody>
          <a:bodyPr>
            <a:normAutofit lnSpcReduction="10000"/>
          </a:bodyPr>
          <a:lstStyle/>
          <a:p>
            <a:r>
              <a:rPr lang="en-US" sz="3600" dirty="0"/>
              <a:t>Assist president with mailings, both postal and electronic</a:t>
            </a:r>
          </a:p>
          <a:p>
            <a:r>
              <a:rPr lang="en-US" sz="3600" dirty="0"/>
              <a:t>Send electronic messages regarding news of members as directed by president</a:t>
            </a:r>
          </a:p>
          <a:p>
            <a:r>
              <a:rPr lang="en-US" sz="3600" dirty="0"/>
              <a:t>May submit information to the TSO Corresponding Secretary</a:t>
            </a:r>
          </a:p>
          <a:p>
            <a:endParaRPr lang="en-US" dirty="0"/>
          </a:p>
        </p:txBody>
      </p:sp>
      <p:sp>
        <p:nvSpPr>
          <p:cNvPr id="6" name="Title 1">
            <a:extLst>
              <a:ext uri="{FF2B5EF4-FFF2-40B4-BE49-F238E27FC236}">
                <a16:creationId xmlns:a16="http://schemas.microsoft.com/office/drawing/2014/main" id="{4FF4B605-11D2-A08C-C671-1379A819B296}"/>
              </a:ext>
            </a:extLst>
          </p:cNvPr>
          <p:cNvSpPr txBox="1">
            <a:spLocks/>
          </p:cNvSpPr>
          <p:nvPr/>
        </p:nvSpPr>
        <p:spPr bwMode="gray">
          <a:xfrm>
            <a:off x="744583" y="808056"/>
            <a:ext cx="10959737" cy="10772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200" b="1" dirty="0"/>
              <a:t>Corresponding Secretary Responsibilities</a:t>
            </a:r>
            <a:endParaRPr lang="en-US" sz="4200" dirty="0"/>
          </a:p>
        </p:txBody>
      </p:sp>
    </p:spTree>
    <p:extLst>
      <p:ext uri="{BB962C8B-B14F-4D97-AF65-F5344CB8AC3E}">
        <p14:creationId xmlns:p14="http://schemas.microsoft.com/office/powerpoint/2010/main" val="2251913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88EE-FCF8-CF93-88CE-318A0EF85D7C}"/>
              </a:ext>
            </a:extLst>
          </p:cNvPr>
          <p:cNvSpPr>
            <a:spLocks noGrp="1"/>
          </p:cNvSpPr>
          <p:nvPr>
            <p:ph type="ctrTitle"/>
          </p:nvPr>
        </p:nvSpPr>
        <p:spPr>
          <a:xfrm>
            <a:off x="1451428" y="2099733"/>
            <a:ext cx="9318171" cy="2677648"/>
          </a:xfrm>
        </p:spPr>
        <p:txBody>
          <a:bodyPr/>
          <a:lstStyle/>
          <a:p>
            <a:r>
              <a:rPr lang="en-US" b="1" dirty="0"/>
              <a:t>Sharing Time:</a:t>
            </a:r>
            <a:br>
              <a:rPr lang="en-US" b="1" dirty="0"/>
            </a:br>
            <a:r>
              <a:rPr lang="en-US" b="1" dirty="0"/>
              <a:t>How does your chapter manage correspondence?</a:t>
            </a:r>
          </a:p>
        </p:txBody>
      </p:sp>
    </p:spTree>
    <p:extLst>
      <p:ext uri="{BB962C8B-B14F-4D97-AF65-F5344CB8AC3E}">
        <p14:creationId xmlns:p14="http://schemas.microsoft.com/office/powerpoint/2010/main" val="131987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1CF5-280C-19A5-4B81-5BC14B9DADAA}"/>
              </a:ext>
            </a:extLst>
          </p:cNvPr>
          <p:cNvSpPr>
            <a:spLocks noGrp="1"/>
          </p:cNvSpPr>
          <p:nvPr>
            <p:ph type="title"/>
          </p:nvPr>
        </p:nvSpPr>
        <p:spPr>
          <a:xfrm>
            <a:off x="744583" y="808056"/>
            <a:ext cx="10215153" cy="1077229"/>
          </a:xfrm>
        </p:spPr>
        <p:txBody>
          <a:bodyPr>
            <a:noAutofit/>
          </a:bodyPr>
          <a:lstStyle/>
          <a:p>
            <a:pPr algn="l"/>
            <a:r>
              <a:rPr lang="en-US" sz="4400" b="1" dirty="0"/>
              <a:t>Recording Secretary Responsibilities</a:t>
            </a:r>
            <a:endParaRPr lang="en-US" sz="4400" dirty="0"/>
          </a:p>
        </p:txBody>
      </p:sp>
      <p:sp>
        <p:nvSpPr>
          <p:cNvPr id="5" name="Content Placeholder 2">
            <a:extLst>
              <a:ext uri="{FF2B5EF4-FFF2-40B4-BE49-F238E27FC236}">
                <a16:creationId xmlns:a16="http://schemas.microsoft.com/office/drawing/2014/main" id="{F8004CC0-8A8F-2328-3C05-8FD022BA4B29}"/>
              </a:ext>
            </a:extLst>
          </p:cNvPr>
          <p:cNvSpPr>
            <a:spLocks noGrp="1"/>
          </p:cNvSpPr>
          <p:nvPr>
            <p:ph idx="1"/>
          </p:nvPr>
        </p:nvSpPr>
        <p:spPr>
          <a:xfrm>
            <a:off x="862148" y="2481942"/>
            <a:ext cx="10567851" cy="3568001"/>
          </a:xfrm>
        </p:spPr>
        <p:txBody>
          <a:bodyPr>
            <a:noAutofit/>
          </a:bodyPr>
          <a:lstStyle/>
          <a:p>
            <a:pPr>
              <a:lnSpc>
                <a:spcPct val="110000"/>
              </a:lnSpc>
            </a:pPr>
            <a:r>
              <a:rPr lang="en-US" sz="3600" dirty="0"/>
              <a:t>maintains written records for chapter files</a:t>
            </a:r>
          </a:p>
          <a:p>
            <a:pPr>
              <a:lnSpc>
                <a:spcPct val="110000"/>
              </a:lnSpc>
            </a:pPr>
            <a:r>
              <a:rPr lang="en-US" sz="3600" dirty="0"/>
              <a:t>records the minutes of each chapter and executive board meeting, including any membership terminations with reasons for termination, and other official actions taken</a:t>
            </a:r>
          </a:p>
        </p:txBody>
      </p:sp>
      <p:sp>
        <p:nvSpPr>
          <p:cNvPr id="9" name="TextBox 8">
            <a:extLst>
              <a:ext uri="{FF2B5EF4-FFF2-40B4-BE49-F238E27FC236}">
                <a16:creationId xmlns:a16="http://schemas.microsoft.com/office/drawing/2014/main" id="{A36B8481-0081-3BCD-9A1B-BA3B723CEAA1}"/>
              </a:ext>
            </a:extLst>
          </p:cNvPr>
          <p:cNvSpPr txBox="1"/>
          <p:nvPr/>
        </p:nvSpPr>
        <p:spPr>
          <a:xfrm>
            <a:off x="6665494" y="6160168"/>
            <a:ext cx="4764505" cy="307777"/>
          </a:xfrm>
          <a:prstGeom prst="rect">
            <a:avLst/>
          </a:prstGeom>
          <a:noFill/>
        </p:spPr>
        <p:txBody>
          <a:bodyPr wrap="square" rtlCol="0">
            <a:spAutoFit/>
          </a:bodyPr>
          <a:lstStyle/>
          <a:p>
            <a:pPr algn="r"/>
            <a:r>
              <a:rPr lang="en-US" sz="1400" dirty="0"/>
              <a:t>Go-To Guide for Chapter Members, 2019</a:t>
            </a:r>
          </a:p>
        </p:txBody>
      </p:sp>
    </p:spTree>
    <p:extLst>
      <p:ext uri="{BB962C8B-B14F-4D97-AF65-F5344CB8AC3E}">
        <p14:creationId xmlns:p14="http://schemas.microsoft.com/office/powerpoint/2010/main" val="3334291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91CF5-280C-19A5-4B81-5BC14B9DADAA}"/>
              </a:ext>
            </a:extLst>
          </p:cNvPr>
          <p:cNvSpPr>
            <a:spLocks noGrp="1"/>
          </p:cNvSpPr>
          <p:nvPr>
            <p:ph type="title"/>
          </p:nvPr>
        </p:nvSpPr>
        <p:spPr>
          <a:xfrm>
            <a:off x="744583" y="808056"/>
            <a:ext cx="10215153" cy="1077229"/>
          </a:xfrm>
        </p:spPr>
        <p:txBody>
          <a:bodyPr>
            <a:noAutofit/>
          </a:bodyPr>
          <a:lstStyle/>
          <a:p>
            <a:pPr algn="l"/>
            <a:r>
              <a:rPr lang="en-US" sz="4400" b="1" dirty="0"/>
              <a:t>Recording Secretary Responsibilities</a:t>
            </a:r>
            <a:endParaRPr lang="en-US" sz="4400" dirty="0"/>
          </a:p>
        </p:txBody>
      </p:sp>
      <p:sp>
        <p:nvSpPr>
          <p:cNvPr id="5" name="Content Placeholder 2">
            <a:extLst>
              <a:ext uri="{FF2B5EF4-FFF2-40B4-BE49-F238E27FC236}">
                <a16:creationId xmlns:a16="http://schemas.microsoft.com/office/drawing/2014/main" id="{F8004CC0-8A8F-2328-3C05-8FD022BA4B29}"/>
              </a:ext>
            </a:extLst>
          </p:cNvPr>
          <p:cNvSpPr>
            <a:spLocks noGrp="1"/>
          </p:cNvSpPr>
          <p:nvPr>
            <p:ph idx="1"/>
          </p:nvPr>
        </p:nvSpPr>
        <p:spPr>
          <a:xfrm>
            <a:off x="862148" y="2481942"/>
            <a:ext cx="10567851" cy="3568001"/>
          </a:xfrm>
        </p:spPr>
        <p:txBody>
          <a:bodyPr>
            <a:noAutofit/>
          </a:bodyPr>
          <a:lstStyle/>
          <a:p>
            <a:pPr>
              <a:lnSpc>
                <a:spcPct val="110000"/>
              </a:lnSpc>
            </a:pPr>
            <a:r>
              <a:rPr lang="en-US" sz="3600" dirty="0"/>
              <a:t>makes available to members the minutes of the previous meeting</a:t>
            </a:r>
          </a:p>
          <a:p>
            <a:pPr>
              <a:lnSpc>
                <a:spcPct val="110000"/>
              </a:lnSpc>
            </a:pPr>
            <a:r>
              <a:rPr lang="en-US" sz="3600" dirty="0"/>
              <a:t>files official minutes in a permanent chapter file after indicating the date that minutes are approved with her signature/initials</a:t>
            </a:r>
          </a:p>
        </p:txBody>
      </p:sp>
      <p:sp>
        <p:nvSpPr>
          <p:cNvPr id="9" name="TextBox 8">
            <a:extLst>
              <a:ext uri="{FF2B5EF4-FFF2-40B4-BE49-F238E27FC236}">
                <a16:creationId xmlns:a16="http://schemas.microsoft.com/office/drawing/2014/main" id="{A36B8481-0081-3BCD-9A1B-BA3B723CEAA1}"/>
              </a:ext>
            </a:extLst>
          </p:cNvPr>
          <p:cNvSpPr txBox="1"/>
          <p:nvPr/>
        </p:nvSpPr>
        <p:spPr>
          <a:xfrm>
            <a:off x="6665494" y="6160168"/>
            <a:ext cx="4764505" cy="307777"/>
          </a:xfrm>
          <a:prstGeom prst="rect">
            <a:avLst/>
          </a:prstGeom>
          <a:noFill/>
        </p:spPr>
        <p:txBody>
          <a:bodyPr wrap="square" rtlCol="0">
            <a:spAutoFit/>
          </a:bodyPr>
          <a:lstStyle/>
          <a:p>
            <a:pPr algn="r"/>
            <a:r>
              <a:rPr lang="en-US" sz="1400" dirty="0"/>
              <a:t>Go-To Guide for Chapter Members, 2019</a:t>
            </a:r>
          </a:p>
        </p:txBody>
      </p:sp>
    </p:spTree>
    <p:extLst>
      <p:ext uri="{BB962C8B-B14F-4D97-AF65-F5344CB8AC3E}">
        <p14:creationId xmlns:p14="http://schemas.microsoft.com/office/powerpoint/2010/main" val="381405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267FB-7D7F-7AEC-B2C1-AEF0904077CD}"/>
              </a:ext>
            </a:extLst>
          </p:cNvPr>
          <p:cNvSpPr>
            <a:spLocks noGrp="1"/>
          </p:cNvSpPr>
          <p:nvPr>
            <p:ph type="title"/>
          </p:nvPr>
        </p:nvSpPr>
        <p:spPr>
          <a:xfrm>
            <a:off x="1154953" y="2370667"/>
            <a:ext cx="9778657" cy="1456750"/>
          </a:xfrm>
        </p:spPr>
        <p:txBody>
          <a:bodyPr/>
          <a:lstStyle/>
          <a:p>
            <a:pPr algn="ctr"/>
            <a:r>
              <a:rPr lang="en-US" sz="4400" b="1" dirty="0"/>
              <a:t>Taking Meeting Minutes</a:t>
            </a:r>
          </a:p>
        </p:txBody>
      </p:sp>
    </p:spTree>
    <p:extLst>
      <p:ext uri="{BB962C8B-B14F-4D97-AF65-F5344CB8AC3E}">
        <p14:creationId xmlns:p14="http://schemas.microsoft.com/office/powerpoint/2010/main" val="3282919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1A03C1B1-E4EA-EFD4-7DFC-27429B1CC492}"/>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618476" y="1365250"/>
            <a:ext cx="4127500" cy="4127500"/>
          </a:xfrm>
        </p:spPr>
      </p:pic>
      <p:sp>
        <p:nvSpPr>
          <p:cNvPr id="7" name="TextBox 6">
            <a:extLst>
              <a:ext uri="{FF2B5EF4-FFF2-40B4-BE49-F238E27FC236}">
                <a16:creationId xmlns:a16="http://schemas.microsoft.com/office/drawing/2014/main" id="{422A117A-7C53-E09F-EDD7-48A352E901D2}"/>
              </a:ext>
            </a:extLst>
          </p:cNvPr>
          <p:cNvSpPr txBox="1"/>
          <p:nvPr/>
        </p:nvSpPr>
        <p:spPr>
          <a:xfrm>
            <a:off x="826294" y="5943023"/>
            <a:ext cx="4127500" cy="230832"/>
          </a:xfrm>
          <a:prstGeom prst="rect">
            <a:avLst/>
          </a:prstGeom>
          <a:noFill/>
        </p:spPr>
        <p:txBody>
          <a:bodyPr wrap="square" rtlCol="0">
            <a:spAutoFit/>
          </a:bodyPr>
          <a:lstStyle/>
          <a:p>
            <a:r>
              <a:rPr lang="en-US" sz="900" dirty="0">
                <a:hlinkClick r:id="rId4" tooltip="https://www.pngall.com/tips-png"/>
              </a:rPr>
              <a:t>This Photo</a:t>
            </a:r>
            <a:r>
              <a:rPr lang="en-US" sz="900" dirty="0"/>
              <a:t> by Unknown Author is licensed under </a:t>
            </a:r>
            <a:r>
              <a:rPr lang="en-US" sz="900" dirty="0">
                <a:hlinkClick r:id="rId5" tooltip="https://creativecommons.org/licenses/by-nc/3.0/"/>
              </a:rPr>
              <a:t>CC BY-NC</a:t>
            </a:r>
            <a:endParaRPr lang="en-US" sz="900" dirty="0"/>
          </a:p>
        </p:txBody>
      </p:sp>
      <p:sp>
        <p:nvSpPr>
          <p:cNvPr id="8" name="TextBox 7">
            <a:extLst>
              <a:ext uri="{FF2B5EF4-FFF2-40B4-BE49-F238E27FC236}">
                <a16:creationId xmlns:a16="http://schemas.microsoft.com/office/drawing/2014/main" id="{2897322D-D34E-5BBD-40C5-DFEC483D060D}"/>
              </a:ext>
            </a:extLst>
          </p:cNvPr>
          <p:cNvSpPr txBox="1"/>
          <p:nvPr/>
        </p:nvSpPr>
        <p:spPr>
          <a:xfrm>
            <a:off x="5597236" y="2151727"/>
            <a:ext cx="5624946" cy="2554545"/>
          </a:xfrm>
          <a:prstGeom prst="rect">
            <a:avLst/>
          </a:prstGeom>
          <a:noFill/>
        </p:spPr>
        <p:txBody>
          <a:bodyPr wrap="square" rtlCol="0">
            <a:spAutoFit/>
          </a:bodyPr>
          <a:lstStyle/>
          <a:p>
            <a:r>
              <a:rPr lang="en-US" sz="4000" dirty="0"/>
              <a:t>Minutes are the record of what is done in the meeting, not what is said.</a:t>
            </a:r>
          </a:p>
        </p:txBody>
      </p:sp>
    </p:spTree>
    <p:extLst>
      <p:ext uri="{BB962C8B-B14F-4D97-AF65-F5344CB8AC3E}">
        <p14:creationId xmlns:p14="http://schemas.microsoft.com/office/powerpoint/2010/main" val="30474809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{7303C265-B9E1-B64E-B993-2B92F93E55B4}tf10001076</Template>
  <TotalTime>541</TotalTime>
  <Words>1259</Words>
  <Application>Microsoft Macintosh PowerPoint</Application>
  <PresentationFormat>Widescreen</PresentationFormat>
  <Paragraphs>136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Ion Boardroom</vt:lpstr>
      <vt:lpstr>I’m the Secretary: Now What?</vt:lpstr>
      <vt:lpstr>PowerPoint Presentation</vt:lpstr>
      <vt:lpstr>Corresponding Secretary Responsibilities</vt:lpstr>
      <vt:lpstr>PowerPoint Presentation</vt:lpstr>
      <vt:lpstr>Sharing Time: How does your chapter manage correspondence?</vt:lpstr>
      <vt:lpstr>Recording Secretary Responsibilities</vt:lpstr>
      <vt:lpstr>Recording Secretary Responsibilities</vt:lpstr>
      <vt:lpstr>Taking Meeting Minutes</vt:lpstr>
      <vt:lpstr>PowerPoint Presentation</vt:lpstr>
      <vt:lpstr>Meeting Minutes </vt:lpstr>
      <vt:lpstr>Composing Meeting Minutes</vt:lpstr>
      <vt:lpstr>Example</vt:lpstr>
      <vt:lpstr>What happens if corrections are made to the minutes?</vt:lpstr>
      <vt:lpstr>Composing Meeting Minutes</vt:lpstr>
      <vt:lpstr>Example</vt:lpstr>
      <vt:lpstr>Composing Meeting Minutes</vt:lpstr>
      <vt:lpstr>Composing Meeting Minutes</vt:lpstr>
      <vt:lpstr>Composing Meeting Minutes</vt:lpstr>
      <vt:lpstr>Signing the Minutes</vt:lpstr>
      <vt:lpstr>Approving the Minutes</vt:lpstr>
      <vt:lpstr>PowerPoint Presentation</vt:lpstr>
      <vt:lpstr>Questions?</vt:lpstr>
      <vt:lpstr>Minutes Writing Practice Read the scenarios provided and write minutes based on information provided. Share out.</vt:lpstr>
      <vt:lpstr>Charlotte Nyman TSO Corresponding Secretary tsocorrespondingsec@aol.com   Dr. Stacey Arnold TSO Recording Secretary sjarnold31@gmail.com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 the Secretary: Now What?</dc:title>
  <dc:creator>Stacey Arnold</dc:creator>
  <cp:lastModifiedBy>Stacey Arnold</cp:lastModifiedBy>
  <cp:revision>8</cp:revision>
  <cp:lastPrinted>2022-06-14T18:26:21Z</cp:lastPrinted>
  <dcterms:created xsi:type="dcterms:W3CDTF">2022-05-15T18:21:10Z</dcterms:created>
  <dcterms:modified xsi:type="dcterms:W3CDTF">2022-06-20T13:13:50Z</dcterms:modified>
</cp:coreProperties>
</file>