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61" r:id="rId6"/>
    <p:sldId id="258" r:id="rId7"/>
    <p:sldId id="274" r:id="rId8"/>
    <p:sldId id="273" r:id="rId9"/>
    <p:sldId id="259" r:id="rId10"/>
    <p:sldId id="260" r:id="rId11"/>
    <p:sldId id="272" r:id="rId12"/>
    <p:sldId id="262" r:id="rId13"/>
    <p:sldId id="263" r:id="rId14"/>
    <p:sldId id="264" r:id="rId15"/>
    <p:sldId id="265" r:id="rId16"/>
    <p:sldId id="268" r:id="rId17"/>
    <p:sldId id="271"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BDD6-9139-CF0D-5F03-8C4020EEFF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134126-198D-A8C0-030D-A5632F748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BB086C-1B48-87CC-A805-2AE8335AB9A4}"/>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5" name="Footer Placeholder 4">
            <a:extLst>
              <a:ext uri="{FF2B5EF4-FFF2-40B4-BE49-F238E27FC236}">
                <a16:creationId xmlns:a16="http://schemas.microsoft.com/office/drawing/2014/main" id="{F3CA9D12-E1C8-359D-4666-57563CAE9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FA774-2A6F-9541-71A2-16B40C07DE87}"/>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426003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AA59-4C4F-02C6-D2E4-37E959A62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0A5FF-F8A3-8D13-A674-03F617FFD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DF44C-45FE-9F53-6F59-9CA7C4C9D20F}"/>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5" name="Footer Placeholder 4">
            <a:extLst>
              <a:ext uri="{FF2B5EF4-FFF2-40B4-BE49-F238E27FC236}">
                <a16:creationId xmlns:a16="http://schemas.microsoft.com/office/drawing/2014/main" id="{B1BDA08E-78F6-7B5A-BEB8-B09C758F1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20022-03E7-CD52-7BE4-AD5A01F2E692}"/>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31816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8523A1-CEF3-7538-9990-E5D57DE9FD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881E79-90CD-9CDD-CDC2-5673C3CD1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2E681-ABFB-B022-98C0-F038BFFB9044}"/>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5" name="Footer Placeholder 4">
            <a:extLst>
              <a:ext uri="{FF2B5EF4-FFF2-40B4-BE49-F238E27FC236}">
                <a16:creationId xmlns:a16="http://schemas.microsoft.com/office/drawing/2014/main" id="{2AC020D1-DA84-0A9E-8831-F2866C715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E2DAE-91C6-1717-4C1B-042FA5FA3088}"/>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37984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87F8-8DD0-241F-9A47-807429EEE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47E6D-CD3D-C365-2406-260A33329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18EB3-21B6-B0C7-9B08-FFBB114C7A93}"/>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5" name="Footer Placeholder 4">
            <a:extLst>
              <a:ext uri="{FF2B5EF4-FFF2-40B4-BE49-F238E27FC236}">
                <a16:creationId xmlns:a16="http://schemas.microsoft.com/office/drawing/2014/main" id="{9EEFFB4A-7F55-E848-9ADA-5F0B5004E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2E482-3965-C0E8-FEFD-2613FA80A03C}"/>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403428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CF1C-26A6-D658-4C43-8D8F5B332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9DCCD-08FE-1CAC-10EC-8B41922FFC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62C5D-0A50-173C-1F7A-DE7961B58202}"/>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5" name="Footer Placeholder 4">
            <a:extLst>
              <a:ext uri="{FF2B5EF4-FFF2-40B4-BE49-F238E27FC236}">
                <a16:creationId xmlns:a16="http://schemas.microsoft.com/office/drawing/2014/main" id="{253AD2F8-D429-9903-B26B-5965D6B53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37C3-221D-7B3B-2324-FB0876AD9550}"/>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277975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55B5-57DC-FB6D-2693-EA1D74DB1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39B10-26FE-511B-D81E-E7D3EE125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E5BC87-90C6-6EDC-68A5-3115E0E66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AAF10-18D3-5704-D96E-8DF8E1FCCD2B}"/>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6" name="Footer Placeholder 5">
            <a:extLst>
              <a:ext uri="{FF2B5EF4-FFF2-40B4-BE49-F238E27FC236}">
                <a16:creationId xmlns:a16="http://schemas.microsoft.com/office/drawing/2014/main" id="{990F52E7-CB18-9745-C259-D0E1C015C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26AC9-AD73-4A0C-AA6C-769DD618407A}"/>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411553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7833-C6DF-5249-6511-3D64C1E1A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B29DB-47B5-8D2C-3FD1-5663E17EF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062BE-DB6F-110B-23B3-BF33CDE60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ECCF75-B5F9-48F4-F666-41BDCBD69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51157-AA63-74BB-DC2D-54FB54C832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7A49C-B12D-7958-CE72-5BF6062C7269}"/>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8" name="Footer Placeholder 7">
            <a:extLst>
              <a:ext uri="{FF2B5EF4-FFF2-40B4-BE49-F238E27FC236}">
                <a16:creationId xmlns:a16="http://schemas.microsoft.com/office/drawing/2014/main" id="{EA56E2BD-D08B-E71D-5CF3-90B78F4410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77294A-E828-DF6E-58F4-AD9ABC0138CE}"/>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295011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5E6E-BD73-3D8D-2978-C4E842D72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0806F-BB5B-B76C-B9A2-0D79F7324077}"/>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4" name="Footer Placeholder 3">
            <a:extLst>
              <a:ext uri="{FF2B5EF4-FFF2-40B4-BE49-F238E27FC236}">
                <a16:creationId xmlns:a16="http://schemas.microsoft.com/office/drawing/2014/main" id="{7176206E-13ED-D549-9C55-04EEBFDD9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363B5A-CCE5-6334-495A-072F65F48601}"/>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20758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71A98-1022-84C4-84A3-562EF0A59EE2}"/>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3" name="Footer Placeholder 2">
            <a:extLst>
              <a:ext uri="{FF2B5EF4-FFF2-40B4-BE49-F238E27FC236}">
                <a16:creationId xmlns:a16="http://schemas.microsoft.com/office/drawing/2014/main" id="{68B16C85-48D9-7405-7FC8-DB10DC1B4F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49F0B-7936-D809-51DD-83B70E48D225}"/>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44586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B703-13FF-6AA4-B852-B384ACF13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B5F55-6043-90CC-CC20-4C2B38725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55700-35E8-45B2-EE07-EC59C0E6D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B5A08-97E9-1AD4-75D7-FF6C553F71E7}"/>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6" name="Footer Placeholder 5">
            <a:extLst>
              <a:ext uri="{FF2B5EF4-FFF2-40B4-BE49-F238E27FC236}">
                <a16:creationId xmlns:a16="http://schemas.microsoft.com/office/drawing/2014/main" id="{DF7CFA0A-E848-D651-A048-B7CA908A4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CE9FE-008A-74EA-C68B-545EE3CFFB75}"/>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421401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FFB-AF2D-BACD-CB83-C73042319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9BF3D-410C-323F-6A7A-0D93E5175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494CF-BDE8-51AC-2180-401733B67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C0073-DA25-9459-9E3F-8A9E12E7D4EF}"/>
              </a:ext>
            </a:extLst>
          </p:cNvPr>
          <p:cNvSpPr>
            <a:spLocks noGrp="1"/>
          </p:cNvSpPr>
          <p:nvPr>
            <p:ph type="dt" sz="half" idx="10"/>
          </p:nvPr>
        </p:nvSpPr>
        <p:spPr/>
        <p:txBody>
          <a:bodyPr/>
          <a:lstStyle/>
          <a:p>
            <a:fld id="{0283DD0C-2D9C-48BC-AB50-F310EAEF0047}" type="datetimeFigureOut">
              <a:rPr lang="en-US" smtClean="0"/>
              <a:t>6/9/2022</a:t>
            </a:fld>
            <a:endParaRPr lang="en-US"/>
          </a:p>
        </p:txBody>
      </p:sp>
      <p:sp>
        <p:nvSpPr>
          <p:cNvPr id="6" name="Footer Placeholder 5">
            <a:extLst>
              <a:ext uri="{FF2B5EF4-FFF2-40B4-BE49-F238E27FC236}">
                <a16:creationId xmlns:a16="http://schemas.microsoft.com/office/drawing/2014/main" id="{6A3AE118-AF3E-1086-2677-7AC6224BA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69424-4477-87EA-9744-5072DD86F571}"/>
              </a:ext>
            </a:extLst>
          </p:cNvPr>
          <p:cNvSpPr>
            <a:spLocks noGrp="1"/>
          </p:cNvSpPr>
          <p:nvPr>
            <p:ph type="sldNum" sz="quarter" idx="12"/>
          </p:nvPr>
        </p:nvSpPr>
        <p:spPr/>
        <p:txBody>
          <a:bodyPr/>
          <a:lstStyle/>
          <a:p>
            <a:fld id="{4EF8A14A-CC32-4397-840C-D11A4217836C}" type="slidenum">
              <a:rPr lang="en-US" smtClean="0"/>
              <a:t>‹#›</a:t>
            </a:fld>
            <a:endParaRPr lang="en-US"/>
          </a:p>
        </p:txBody>
      </p:sp>
    </p:spTree>
    <p:extLst>
      <p:ext uri="{BB962C8B-B14F-4D97-AF65-F5344CB8AC3E}">
        <p14:creationId xmlns:p14="http://schemas.microsoft.com/office/powerpoint/2010/main" val="221777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5F0D8-E47B-3315-8600-D786F2820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86870F-1691-BFE8-DD41-0212D8433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73318-74CD-26AD-7D16-B3EDDB9C4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3DD0C-2D9C-48BC-AB50-F310EAEF0047}" type="datetimeFigureOut">
              <a:rPr lang="en-US" smtClean="0"/>
              <a:t>6/9/2022</a:t>
            </a:fld>
            <a:endParaRPr lang="en-US"/>
          </a:p>
        </p:txBody>
      </p:sp>
      <p:sp>
        <p:nvSpPr>
          <p:cNvPr id="5" name="Footer Placeholder 4">
            <a:extLst>
              <a:ext uri="{FF2B5EF4-FFF2-40B4-BE49-F238E27FC236}">
                <a16:creationId xmlns:a16="http://schemas.microsoft.com/office/drawing/2014/main" id="{A2E2ECC7-95A2-9785-D9E0-F0921CD25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386D3E-B807-3CA4-A3FC-9F459D886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8A14A-CC32-4397-840C-D11A4217836C}" type="slidenum">
              <a:rPr lang="en-US" smtClean="0"/>
              <a:t>‹#›</a:t>
            </a:fld>
            <a:endParaRPr lang="en-US"/>
          </a:p>
        </p:txBody>
      </p:sp>
    </p:spTree>
    <p:extLst>
      <p:ext uri="{BB962C8B-B14F-4D97-AF65-F5344CB8AC3E}">
        <p14:creationId xmlns:p14="http://schemas.microsoft.com/office/powerpoint/2010/main" val="124162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tsosecretary29@gmail.com" TargetMode="External"/><Relationship Id="rId2" Type="http://schemas.openxmlformats.org/officeDocument/2006/relationships/hyperlink" Target="mailto:tsotreas@gmail.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www.dkgtexas.org/" TargetMode="External"/><Relationship Id="rId2" Type="http://schemas.openxmlformats.org/officeDocument/2006/relationships/hyperlink" Target="mailto:tsotreas@gmail.com"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dkg.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dkgtx.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kg.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7CC5-E73B-91DD-5966-33B1BC999990}"/>
              </a:ext>
            </a:extLst>
          </p:cNvPr>
          <p:cNvSpPr>
            <a:spLocks noGrp="1"/>
          </p:cNvSpPr>
          <p:nvPr>
            <p:ph type="ctrTitle"/>
          </p:nvPr>
        </p:nvSpPr>
        <p:spPr>
          <a:xfrm>
            <a:off x="1524000" y="1122363"/>
            <a:ext cx="9144000" cy="2455724"/>
          </a:xfrm>
        </p:spPr>
        <p:txBody>
          <a:bodyPr>
            <a:normAutofit/>
          </a:bodyPr>
          <a:lstStyle/>
          <a:p>
            <a:r>
              <a:rPr lang="en-US" sz="3600" dirty="0"/>
              <a:t>Your Chapter’s Financial Journey:</a:t>
            </a:r>
            <a:br>
              <a:rPr lang="en-US" sz="3600" dirty="0"/>
            </a:br>
            <a:r>
              <a:rPr lang="en-US" sz="3600" dirty="0"/>
              <a:t>Dues, Paperwork &amp; Portal</a:t>
            </a:r>
          </a:p>
        </p:txBody>
      </p:sp>
      <p:sp>
        <p:nvSpPr>
          <p:cNvPr id="3" name="Subtitle 2">
            <a:extLst>
              <a:ext uri="{FF2B5EF4-FFF2-40B4-BE49-F238E27FC236}">
                <a16:creationId xmlns:a16="http://schemas.microsoft.com/office/drawing/2014/main" id="{26A70D57-1C4E-E2DE-EE62-3354715E4DF6}"/>
              </a:ext>
            </a:extLst>
          </p:cNvPr>
          <p:cNvSpPr>
            <a:spLocks noGrp="1"/>
          </p:cNvSpPr>
          <p:nvPr>
            <p:ph type="subTitle" idx="1"/>
          </p:nvPr>
        </p:nvSpPr>
        <p:spPr>
          <a:xfrm>
            <a:off x="1524000" y="4005470"/>
            <a:ext cx="9144000" cy="1490870"/>
          </a:xfrm>
        </p:spPr>
        <p:txBody>
          <a:bodyPr>
            <a:normAutofit/>
          </a:bodyPr>
          <a:lstStyle/>
          <a:p>
            <a:r>
              <a:rPr lang="en-US" dirty="0"/>
              <a:t>Presented by: TSO State Treasurer – Deborah Thomas</a:t>
            </a:r>
          </a:p>
          <a:p>
            <a:r>
              <a:rPr lang="en-US" dirty="0"/>
              <a:t>TSO Executive Secretary – Leesa Cole</a:t>
            </a:r>
          </a:p>
          <a:p>
            <a:r>
              <a:rPr lang="en-US" dirty="0"/>
              <a:t>TSO Finance Committee</a:t>
            </a:r>
          </a:p>
          <a:p>
            <a:endParaRPr lang="en-US" dirty="0"/>
          </a:p>
        </p:txBody>
      </p:sp>
      <p:pic>
        <p:nvPicPr>
          <p:cNvPr id="5" name="Picture 4" descr="Logo, company name&#10;&#10;Description automatically generated">
            <a:extLst>
              <a:ext uri="{FF2B5EF4-FFF2-40B4-BE49-F238E27FC236}">
                <a16:creationId xmlns:a16="http://schemas.microsoft.com/office/drawing/2014/main" id="{11627395-131E-093B-24A1-234CD49ED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808" y="824949"/>
            <a:ext cx="5078687" cy="1570728"/>
          </a:xfrm>
          <a:prstGeom prst="rect">
            <a:avLst/>
          </a:prstGeom>
        </p:spPr>
      </p:pic>
      <p:sp>
        <p:nvSpPr>
          <p:cNvPr id="6" name="TextBox 5">
            <a:extLst>
              <a:ext uri="{FF2B5EF4-FFF2-40B4-BE49-F238E27FC236}">
                <a16:creationId xmlns:a16="http://schemas.microsoft.com/office/drawing/2014/main" id="{B8C21340-8481-2CE6-B778-8977CC0F6B1B}"/>
              </a:ext>
            </a:extLst>
          </p:cNvPr>
          <p:cNvSpPr txBox="1"/>
          <p:nvPr/>
        </p:nvSpPr>
        <p:spPr>
          <a:xfrm>
            <a:off x="4631635" y="5575851"/>
            <a:ext cx="3558208" cy="369332"/>
          </a:xfrm>
          <a:prstGeom prst="rect">
            <a:avLst/>
          </a:prstGeom>
          <a:noFill/>
        </p:spPr>
        <p:txBody>
          <a:bodyPr wrap="square" rtlCol="0">
            <a:spAutoFit/>
          </a:bodyPr>
          <a:lstStyle/>
          <a:p>
            <a:r>
              <a:rPr lang="en-US" dirty="0"/>
              <a:t>Graphics are from TSO website</a:t>
            </a:r>
          </a:p>
        </p:txBody>
      </p:sp>
    </p:spTree>
    <p:extLst>
      <p:ext uri="{BB962C8B-B14F-4D97-AF65-F5344CB8AC3E}">
        <p14:creationId xmlns:p14="http://schemas.microsoft.com/office/powerpoint/2010/main" val="108526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8175-E786-BD2F-4A38-D18ECB008BC7}"/>
              </a:ext>
            </a:extLst>
          </p:cNvPr>
          <p:cNvSpPr>
            <a:spLocks noGrp="1"/>
          </p:cNvSpPr>
          <p:nvPr>
            <p:ph type="title"/>
          </p:nvPr>
        </p:nvSpPr>
        <p:spPr>
          <a:xfrm>
            <a:off x="2454965" y="365125"/>
            <a:ext cx="7215810" cy="1325563"/>
          </a:xfrm>
        </p:spPr>
        <p:txBody>
          <a:bodyPr/>
          <a:lstStyle/>
          <a:p>
            <a:r>
              <a:rPr lang="en-US" dirty="0"/>
              <a:t>Ready to send in an order</a:t>
            </a:r>
          </a:p>
        </p:txBody>
      </p:sp>
      <p:sp>
        <p:nvSpPr>
          <p:cNvPr id="3" name="Content Placeholder 2">
            <a:extLst>
              <a:ext uri="{FF2B5EF4-FFF2-40B4-BE49-F238E27FC236}">
                <a16:creationId xmlns:a16="http://schemas.microsoft.com/office/drawing/2014/main" id="{47B7245A-D7E8-D2DE-16D4-D9C2125F76FA}"/>
              </a:ext>
            </a:extLst>
          </p:cNvPr>
          <p:cNvSpPr>
            <a:spLocks noGrp="1"/>
          </p:cNvSpPr>
          <p:nvPr>
            <p:ph idx="1"/>
          </p:nvPr>
        </p:nvSpPr>
        <p:spPr>
          <a:xfrm>
            <a:off x="838200" y="2524538"/>
            <a:ext cx="10515600" cy="3968337"/>
          </a:xfrm>
        </p:spPr>
        <p:txBody>
          <a:bodyPr>
            <a:normAutofit fontScale="92500" lnSpcReduction="20000"/>
          </a:bodyPr>
          <a:lstStyle/>
          <a:p>
            <a:r>
              <a:rPr lang="en-US" dirty="0"/>
              <a:t>Print 3 copies of the order form</a:t>
            </a:r>
          </a:p>
          <a:p>
            <a:r>
              <a:rPr lang="en-US" dirty="0"/>
              <a:t>Get out a copy of the TSO Fee Form</a:t>
            </a:r>
          </a:p>
          <a:p>
            <a:r>
              <a:rPr lang="en-US" dirty="0"/>
              <a:t>Get out the checklist of what to send where</a:t>
            </a:r>
          </a:p>
          <a:p>
            <a:r>
              <a:rPr lang="en-US" dirty="0"/>
              <a:t>Complete the Fee Form and checklist</a:t>
            </a:r>
          </a:p>
          <a:p>
            <a:r>
              <a:rPr lang="en-US" dirty="0"/>
              <a:t>Mail one copy of the order form and fee form along with a check to TSO. Address is at the top of the fee form</a:t>
            </a:r>
          </a:p>
          <a:p>
            <a:r>
              <a:rPr lang="en-US" dirty="0"/>
              <a:t>Mail one copy of the order form and a check to International.  The address is on the order form.  Remember they have a new address.</a:t>
            </a:r>
          </a:p>
          <a:p>
            <a:r>
              <a:rPr lang="en-US" dirty="0"/>
              <a:t>The last copy is yours to keep with the checklist and add the receipt once received.</a:t>
            </a:r>
          </a:p>
          <a:p>
            <a:endParaRPr lang="en-US" dirty="0"/>
          </a:p>
        </p:txBody>
      </p:sp>
      <p:pic>
        <p:nvPicPr>
          <p:cNvPr id="4" name="Content Placeholder 4" descr="Logo, icon&#10;&#10;Description automatically generated">
            <a:extLst>
              <a:ext uri="{FF2B5EF4-FFF2-40B4-BE49-F238E27FC236}">
                <a16:creationId xmlns:a16="http://schemas.microsoft.com/office/drawing/2014/main" id="{6F315303-3F24-FE4D-5F72-5E6011E70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6" y="-142841"/>
            <a:ext cx="2747963" cy="2747963"/>
          </a:xfrm>
          <a:prstGeom prst="rect">
            <a:avLst/>
          </a:prstGeom>
        </p:spPr>
      </p:pic>
      <p:pic>
        <p:nvPicPr>
          <p:cNvPr id="5" name="Content Placeholder 4" descr="Logo, icon&#10;&#10;Description automatically generated">
            <a:extLst>
              <a:ext uri="{FF2B5EF4-FFF2-40B4-BE49-F238E27FC236}">
                <a16:creationId xmlns:a16="http://schemas.microsoft.com/office/drawing/2014/main" id="{95FA981F-4C86-F4FF-F832-CA5903CD9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271" y="0"/>
            <a:ext cx="2747963" cy="2747963"/>
          </a:xfrm>
          <a:prstGeom prst="rect">
            <a:avLst/>
          </a:prstGeom>
        </p:spPr>
      </p:pic>
    </p:spTree>
    <p:extLst>
      <p:ext uri="{BB962C8B-B14F-4D97-AF65-F5344CB8AC3E}">
        <p14:creationId xmlns:p14="http://schemas.microsoft.com/office/powerpoint/2010/main" val="120333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054E1-3CBF-AEAD-F9AB-BD05B033DF5C}"/>
              </a:ext>
            </a:extLst>
          </p:cNvPr>
          <p:cNvSpPr>
            <a:spLocks noGrp="1"/>
          </p:cNvSpPr>
          <p:nvPr>
            <p:ph idx="1"/>
          </p:nvPr>
        </p:nvSpPr>
        <p:spPr>
          <a:xfrm>
            <a:off x="685800" y="733424"/>
            <a:ext cx="10515600" cy="5502275"/>
          </a:xfrm>
        </p:spPr>
        <p:txBody>
          <a:bodyPr/>
          <a:lstStyle/>
          <a:p>
            <a:r>
              <a:rPr lang="en-US" dirty="0"/>
              <a:t>Questions you might wonder about!</a:t>
            </a:r>
          </a:p>
          <a:p>
            <a:r>
              <a:rPr lang="en-US" dirty="0"/>
              <a:t>Can I send in more than one order at a time? </a:t>
            </a:r>
            <a:r>
              <a:rPr lang="en-US" dirty="0">
                <a:solidFill>
                  <a:srgbClr val="0070C0"/>
                </a:solidFill>
              </a:rPr>
              <a:t>Yes, you can send as many as you want just remember to complete the fee form.</a:t>
            </a:r>
          </a:p>
          <a:p>
            <a:r>
              <a:rPr lang="en-US" dirty="0"/>
              <a:t>Do I collect all my  chapter dues before I put the members in an order form? </a:t>
            </a:r>
            <a:r>
              <a:rPr lang="en-US" dirty="0">
                <a:solidFill>
                  <a:srgbClr val="0070C0"/>
                </a:solidFill>
              </a:rPr>
              <a:t>Please enter your members in an order form as soon as they pay. You do not want members that have paid getting emails that they haven’t paid when they have.</a:t>
            </a:r>
          </a:p>
          <a:p>
            <a:r>
              <a:rPr lang="en-US" dirty="0"/>
              <a:t>The goal is to have all your chapter dues collected by the end of June.</a:t>
            </a:r>
          </a:p>
          <a:p>
            <a:pPr marL="0" indent="0">
              <a:buNone/>
            </a:pPr>
            <a:r>
              <a:rPr lang="en-US" dirty="0">
                <a:solidFill>
                  <a:srgbClr val="0070C0"/>
                </a:solidFill>
              </a:rPr>
              <a:t>    Send your order forms, fee form and checks to TSO and International  </a:t>
            </a:r>
          </a:p>
          <a:p>
            <a:pPr marL="0" indent="0">
              <a:buNone/>
            </a:pPr>
            <a:r>
              <a:rPr lang="en-US" dirty="0">
                <a:solidFill>
                  <a:srgbClr val="0070C0"/>
                </a:solidFill>
              </a:rPr>
              <a:t>    by the end of July or sooner.  </a:t>
            </a:r>
          </a:p>
        </p:txBody>
      </p:sp>
      <p:pic>
        <p:nvPicPr>
          <p:cNvPr id="4" name="Content Placeholder 4" descr="Logo, icon&#10;&#10;Description automatically generated">
            <a:extLst>
              <a:ext uri="{FF2B5EF4-FFF2-40B4-BE49-F238E27FC236}">
                <a16:creationId xmlns:a16="http://schemas.microsoft.com/office/drawing/2014/main" id="{3C5FD6CC-01CC-7C5F-06A6-8D00ED26A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0" y="4525893"/>
            <a:ext cx="2524229" cy="2524229"/>
          </a:xfrm>
          <a:prstGeom prst="rect">
            <a:avLst/>
          </a:prstGeom>
        </p:spPr>
      </p:pic>
    </p:spTree>
    <p:extLst>
      <p:ext uri="{BB962C8B-B14F-4D97-AF65-F5344CB8AC3E}">
        <p14:creationId xmlns:p14="http://schemas.microsoft.com/office/powerpoint/2010/main" val="322216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0CC9818-66AF-0304-58A9-BB60C17538EC}"/>
              </a:ext>
            </a:extLst>
          </p:cNvPr>
          <p:cNvPicPr>
            <a:picLocks noGrp="1" noChangeAspect="1"/>
          </p:cNvPicPr>
          <p:nvPr>
            <p:ph sz="half" idx="1"/>
          </p:nvPr>
        </p:nvPicPr>
        <p:blipFill>
          <a:blip r:embed="rId2"/>
          <a:stretch>
            <a:fillRect/>
          </a:stretch>
        </p:blipFill>
        <p:spPr>
          <a:xfrm>
            <a:off x="1114425" y="266700"/>
            <a:ext cx="4629150" cy="6007099"/>
          </a:xfrm>
        </p:spPr>
      </p:pic>
      <p:pic>
        <p:nvPicPr>
          <p:cNvPr id="4" name="Content Placeholder 4" descr="Logo, icon&#10;&#10;Description automatically generated">
            <a:extLst>
              <a:ext uri="{FF2B5EF4-FFF2-40B4-BE49-F238E27FC236}">
                <a16:creationId xmlns:a16="http://schemas.microsoft.com/office/drawing/2014/main" id="{94D91168-0C90-C7EC-09D0-7C3674A3A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 y="266700"/>
            <a:ext cx="1193800" cy="1193800"/>
          </a:xfrm>
          <a:prstGeom prst="rect">
            <a:avLst/>
          </a:prstGeom>
        </p:spPr>
      </p:pic>
      <p:pic>
        <p:nvPicPr>
          <p:cNvPr id="5" name="Content Placeholder 4" descr="Logo, icon&#10;&#10;Description automatically generated">
            <a:extLst>
              <a:ext uri="{FF2B5EF4-FFF2-40B4-BE49-F238E27FC236}">
                <a16:creationId xmlns:a16="http://schemas.microsoft.com/office/drawing/2014/main" id="{95818428-79F9-5425-82B6-43DC25FF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120" y="355600"/>
            <a:ext cx="1139860" cy="1139860"/>
          </a:xfrm>
          <a:prstGeom prst="rect">
            <a:avLst/>
          </a:prstGeom>
        </p:spPr>
      </p:pic>
      <p:pic>
        <p:nvPicPr>
          <p:cNvPr id="20" name="Picture 19">
            <a:extLst>
              <a:ext uri="{FF2B5EF4-FFF2-40B4-BE49-F238E27FC236}">
                <a16:creationId xmlns:a16="http://schemas.microsoft.com/office/drawing/2014/main" id="{9A8C52AE-2F56-C3B5-F101-84DAF2AB0D23}"/>
              </a:ext>
            </a:extLst>
          </p:cNvPr>
          <p:cNvPicPr>
            <a:picLocks noChangeAspect="1"/>
          </p:cNvPicPr>
          <p:nvPr/>
        </p:nvPicPr>
        <p:blipFill>
          <a:blip r:embed="rId4"/>
          <a:stretch>
            <a:fillRect/>
          </a:stretch>
        </p:blipFill>
        <p:spPr>
          <a:xfrm>
            <a:off x="6172200" y="355600"/>
            <a:ext cx="4676775" cy="5821363"/>
          </a:xfrm>
          <a:prstGeom prst="rect">
            <a:avLst/>
          </a:prstGeom>
        </p:spPr>
      </p:pic>
    </p:spTree>
    <p:extLst>
      <p:ext uri="{BB962C8B-B14F-4D97-AF65-F5344CB8AC3E}">
        <p14:creationId xmlns:p14="http://schemas.microsoft.com/office/powerpoint/2010/main" val="36638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BE26A48-D9D9-33B4-83F3-76D440829EEB}"/>
              </a:ext>
            </a:extLst>
          </p:cNvPr>
          <p:cNvPicPr>
            <a:picLocks noGrp="1" noChangeAspect="1"/>
          </p:cNvPicPr>
          <p:nvPr>
            <p:ph sz="half" idx="1"/>
          </p:nvPr>
        </p:nvPicPr>
        <p:blipFill>
          <a:blip r:embed="rId2"/>
          <a:stretch>
            <a:fillRect/>
          </a:stretch>
        </p:blipFill>
        <p:spPr>
          <a:xfrm>
            <a:off x="1387218" y="635000"/>
            <a:ext cx="4083563" cy="5541963"/>
          </a:xfrm>
        </p:spPr>
      </p:pic>
      <p:pic>
        <p:nvPicPr>
          <p:cNvPr id="4" name="Content Placeholder 4" descr="Logo, icon&#10;&#10;Description automatically generated">
            <a:extLst>
              <a:ext uri="{FF2B5EF4-FFF2-40B4-BE49-F238E27FC236}">
                <a16:creationId xmlns:a16="http://schemas.microsoft.com/office/drawing/2014/main" id="{80E9137F-BB61-3DD9-DA90-99B5D9269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6" y="-142841"/>
            <a:ext cx="1628741" cy="1628741"/>
          </a:xfrm>
          <a:prstGeom prst="rect">
            <a:avLst/>
          </a:prstGeom>
        </p:spPr>
      </p:pic>
      <p:pic>
        <p:nvPicPr>
          <p:cNvPr id="5" name="Content Placeholder 4" descr="Logo, icon&#10;&#10;Description automatically generated">
            <a:extLst>
              <a:ext uri="{FF2B5EF4-FFF2-40B4-BE49-F238E27FC236}">
                <a16:creationId xmlns:a16="http://schemas.microsoft.com/office/drawing/2014/main" id="{A0584E82-051B-04DC-D84C-4A6C1FCE5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493" y="-99806"/>
            <a:ext cx="1628741" cy="1628741"/>
          </a:xfrm>
          <a:prstGeom prst="rect">
            <a:avLst/>
          </a:prstGeom>
        </p:spPr>
      </p:pic>
      <p:pic>
        <p:nvPicPr>
          <p:cNvPr id="12" name="Picture 11">
            <a:extLst>
              <a:ext uri="{FF2B5EF4-FFF2-40B4-BE49-F238E27FC236}">
                <a16:creationId xmlns:a16="http://schemas.microsoft.com/office/drawing/2014/main" id="{0F194269-0AD3-0890-2224-13AFC0708ACE}"/>
              </a:ext>
            </a:extLst>
          </p:cNvPr>
          <p:cNvPicPr>
            <a:picLocks noChangeAspect="1"/>
          </p:cNvPicPr>
          <p:nvPr/>
        </p:nvPicPr>
        <p:blipFill>
          <a:blip r:embed="rId4"/>
          <a:stretch>
            <a:fillRect/>
          </a:stretch>
        </p:blipFill>
        <p:spPr>
          <a:xfrm>
            <a:off x="6096000" y="635000"/>
            <a:ext cx="4791075" cy="5541963"/>
          </a:xfrm>
          <a:prstGeom prst="rect">
            <a:avLst/>
          </a:prstGeom>
        </p:spPr>
      </p:pic>
    </p:spTree>
    <p:extLst>
      <p:ext uri="{BB962C8B-B14F-4D97-AF65-F5344CB8AC3E}">
        <p14:creationId xmlns:p14="http://schemas.microsoft.com/office/powerpoint/2010/main" val="398684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icon&#10;&#10;Description automatically generated">
            <a:extLst>
              <a:ext uri="{FF2B5EF4-FFF2-40B4-BE49-F238E27FC236}">
                <a16:creationId xmlns:a16="http://schemas.microsoft.com/office/drawing/2014/main" id="{D8904F1C-751E-14D5-E3D8-75FEA49E7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6" y="-142841"/>
            <a:ext cx="2747963" cy="2747963"/>
          </a:xfrm>
          <a:prstGeom prst="rect">
            <a:avLst/>
          </a:prstGeom>
        </p:spPr>
      </p:pic>
      <p:pic>
        <p:nvPicPr>
          <p:cNvPr id="5" name="Content Placeholder 4" descr="Logo, icon&#10;&#10;Description automatically generated">
            <a:extLst>
              <a:ext uri="{FF2B5EF4-FFF2-40B4-BE49-F238E27FC236}">
                <a16:creationId xmlns:a16="http://schemas.microsoft.com/office/drawing/2014/main" id="{4B6CF794-2736-B431-36CE-DB232970F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281" y="-142841"/>
            <a:ext cx="2747963" cy="2747963"/>
          </a:xfrm>
          <a:prstGeom prst="rect">
            <a:avLst/>
          </a:prstGeom>
        </p:spPr>
      </p:pic>
      <p:pic>
        <p:nvPicPr>
          <p:cNvPr id="7" name="Picture 6">
            <a:extLst>
              <a:ext uri="{FF2B5EF4-FFF2-40B4-BE49-F238E27FC236}">
                <a16:creationId xmlns:a16="http://schemas.microsoft.com/office/drawing/2014/main" id="{855415DD-84E3-31DF-2467-5BD57BBF10A0}"/>
              </a:ext>
            </a:extLst>
          </p:cNvPr>
          <p:cNvPicPr>
            <a:picLocks noChangeAspect="1"/>
          </p:cNvPicPr>
          <p:nvPr/>
        </p:nvPicPr>
        <p:blipFill>
          <a:blip r:embed="rId3"/>
          <a:stretch>
            <a:fillRect/>
          </a:stretch>
        </p:blipFill>
        <p:spPr>
          <a:xfrm>
            <a:off x="3670299" y="298240"/>
            <a:ext cx="4914901" cy="6343479"/>
          </a:xfrm>
          <a:prstGeom prst="rect">
            <a:avLst/>
          </a:prstGeom>
        </p:spPr>
      </p:pic>
    </p:spTree>
    <p:extLst>
      <p:ext uri="{BB962C8B-B14F-4D97-AF65-F5344CB8AC3E}">
        <p14:creationId xmlns:p14="http://schemas.microsoft.com/office/powerpoint/2010/main" val="35194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4863B8-33E3-733C-D57A-883591265980}"/>
              </a:ext>
            </a:extLst>
          </p:cNvPr>
          <p:cNvPicPr>
            <a:picLocks noChangeAspect="1"/>
          </p:cNvPicPr>
          <p:nvPr/>
        </p:nvPicPr>
        <p:blipFill>
          <a:blip r:embed="rId2"/>
          <a:stretch>
            <a:fillRect/>
          </a:stretch>
        </p:blipFill>
        <p:spPr>
          <a:xfrm>
            <a:off x="1879599" y="381582"/>
            <a:ext cx="8960757" cy="6476417"/>
          </a:xfrm>
          <a:prstGeom prst="rect">
            <a:avLst/>
          </a:prstGeom>
        </p:spPr>
      </p:pic>
      <p:pic>
        <p:nvPicPr>
          <p:cNvPr id="8" name="Content Placeholder 4" descr="Logo, icon&#10;&#10;Description automatically generated">
            <a:extLst>
              <a:ext uri="{FF2B5EF4-FFF2-40B4-BE49-F238E27FC236}">
                <a16:creationId xmlns:a16="http://schemas.microsoft.com/office/drawing/2014/main" id="{3037128C-D579-6E4B-C836-EB6A8ECF5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41"/>
            <a:ext cx="2504289" cy="2504289"/>
          </a:xfrm>
          <a:prstGeom prst="rect">
            <a:avLst/>
          </a:prstGeom>
        </p:spPr>
      </p:pic>
      <p:pic>
        <p:nvPicPr>
          <p:cNvPr id="9" name="Content Placeholder 4" descr="Logo, icon&#10;&#10;Description automatically generated">
            <a:extLst>
              <a:ext uri="{FF2B5EF4-FFF2-40B4-BE49-F238E27FC236}">
                <a16:creationId xmlns:a16="http://schemas.microsoft.com/office/drawing/2014/main" id="{182965CD-6C29-B96F-89B0-256B92CBA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226" y="-142841"/>
            <a:ext cx="2504289" cy="2504289"/>
          </a:xfrm>
          <a:prstGeom prst="rect">
            <a:avLst/>
          </a:prstGeom>
        </p:spPr>
      </p:pic>
    </p:spTree>
    <p:extLst>
      <p:ext uri="{BB962C8B-B14F-4D97-AF65-F5344CB8AC3E}">
        <p14:creationId xmlns:p14="http://schemas.microsoft.com/office/powerpoint/2010/main" val="266680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A633D-5D35-19B4-A87B-97F0E523E389}"/>
              </a:ext>
            </a:extLst>
          </p:cNvPr>
          <p:cNvPicPr>
            <a:picLocks noChangeAspect="1"/>
          </p:cNvPicPr>
          <p:nvPr/>
        </p:nvPicPr>
        <p:blipFill>
          <a:blip r:embed="rId2"/>
          <a:stretch>
            <a:fillRect/>
          </a:stretch>
        </p:blipFill>
        <p:spPr>
          <a:xfrm>
            <a:off x="380999" y="94431"/>
            <a:ext cx="5535579" cy="6473056"/>
          </a:xfrm>
          <a:prstGeom prst="rect">
            <a:avLst/>
          </a:prstGeom>
        </p:spPr>
      </p:pic>
      <p:pic>
        <p:nvPicPr>
          <p:cNvPr id="5" name="Picture 4">
            <a:extLst>
              <a:ext uri="{FF2B5EF4-FFF2-40B4-BE49-F238E27FC236}">
                <a16:creationId xmlns:a16="http://schemas.microsoft.com/office/drawing/2014/main" id="{EE68C4F4-731E-281B-D8A6-1309410F7CEB}"/>
              </a:ext>
            </a:extLst>
          </p:cNvPr>
          <p:cNvPicPr>
            <a:picLocks noChangeAspect="1"/>
          </p:cNvPicPr>
          <p:nvPr/>
        </p:nvPicPr>
        <p:blipFill>
          <a:blip r:embed="rId3"/>
          <a:stretch>
            <a:fillRect/>
          </a:stretch>
        </p:blipFill>
        <p:spPr>
          <a:xfrm>
            <a:off x="6464300" y="290512"/>
            <a:ext cx="5029200" cy="6276975"/>
          </a:xfrm>
          <a:prstGeom prst="rect">
            <a:avLst/>
          </a:prstGeom>
        </p:spPr>
      </p:pic>
    </p:spTree>
    <p:extLst>
      <p:ext uri="{BB962C8B-B14F-4D97-AF65-F5344CB8AC3E}">
        <p14:creationId xmlns:p14="http://schemas.microsoft.com/office/powerpoint/2010/main" val="44929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DD20F7-662A-9361-CDC5-C4390579239D}"/>
              </a:ext>
            </a:extLst>
          </p:cNvPr>
          <p:cNvSpPr txBox="1"/>
          <p:nvPr/>
        </p:nvSpPr>
        <p:spPr>
          <a:xfrm>
            <a:off x="1079500" y="774700"/>
            <a:ext cx="10147300" cy="646331"/>
          </a:xfrm>
          <a:prstGeom prst="rect">
            <a:avLst/>
          </a:prstGeom>
          <a:noFill/>
        </p:spPr>
        <p:txBody>
          <a:bodyPr wrap="square" rtlCol="0">
            <a:spAutoFit/>
          </a:bodyPr>
          <a:lstStyle/>
          <a:p>
            <a:pPr algn="ctr"/>
            <a:r>
              <a:rPr lang="en-US" sz="3600" dirty="0"/>
              <a:t>Other Resources to use;</a:t>
            </a:r>
          </a:p>
        </p:txBody>
      </p:sp>
      <p:sp>
        <p:nvSpPr>
          <p:cNvPr id="4" name="TextBox 3">
            <a:extLst>
              <a:ext uri="{FF2B5EF4-FFF2-40B4-BE49-F238E27FC236}">
                <a16:creationId xmlns:a16="http://schemas.microsoft.com/office/drawing/2014/main" id="{6E7BB867-17B9-70E2-6CDA-3A95836FF239}"/>
              </a:ext>
            </a:extLst>
          </p:cNvPr>
          <p:cNvSpPr txBox="1"/>
          <p:nvPr/>
        </p:nvSpPr>
        <p:spPr>
          <a:xfrm>
            <a:off x="2247900" y="1943100"/>
            <a:ext cx="8813800" cy="2954655"/>
          </a:xfrm>
          <a:prstGeom prst="rect">
            <a:avLst/>
          </a:prstGeom>
          <a:noFill/>
        </p:spPr>
        <p:txBody>
          <a:bodyPr wrap="square" rtlCol="0">
            <a:spAutoFit/>
          </a:bodyPr>
          <a:lstStyle/>
          <a:p>
            <a:r>
              <a:rPr lang="en-US" sz="2400" dirty="0"/>
              <a:t>Chapter Treasurers from a nearby chapter or friend</a:t>
            </a:r>
          </a:p>
          <a:p>
            <a:r>
              <a:rPr lang="en-US" sz="2400" dirty="0"/>
              <a:t>Finance Committee rep assigned to your area</a:t>
            </a:r>
          </a:p>
          <a:p>
            <a:r>
              <a:rPr lang="en-US" sz="2400" dirty="0"/>
              <a:t>Area Coordinator</a:t>
            </a:r>
          </a:p>
          <a:p>
            <a:r>
              <a:rPr lang="en-US" sz="2400" dirty="0"/>
              <a:t>Chapter President</a:t>
            </a:r>
          </a:p>
          <a:p>
            <a:r>
              <a:rPr lang="en-US" sz="2400" dirty="0"/>
              <a:t>TSO State Treasurer</a:t>
            </a:r>
          </a:p>
          <a:p>
            <a:r>
              <a:rPr lang="en-US" sz="2400" dirty="0"/>
              <a:t>Handout and resources on TSO and International sites</a:t>
            </a:r>
          </a:p>
          <a:p>
            <a:r>
              <a:rPr lang="en-US" sz="2400" dirty="0"/>
              <a:t>International  - Chapter Treasurer’s Community</a:t>
            </a:r>
          </a:p>
          <a:p>
            <a:endParaRPr lang="en-US" dirty="0"/>
          </a:p>
        </p:txBody>
      </p:sp>
      <p:pic>
        <p:nvPicPr>
          <p:cNvPr id="5" name="Content Placeholder 4" descr="Logo, icon&#10;&#10;Description automatically generated">
            <a:extLst>
              <a:ext uri="{FF2B5EF4-FFF2-40B4-BE49-F238E27FC236}">
                <a16:creationId xmlns:a16="http://schemas.microsoft.com/office/drawing/2014/main" id="{0D256B06-9971-F1E2-A968-52E85D99C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41"/>
            <a:ext cx="2504289" cy="2504289"/>
          </a:xfrm>
          <a:prstGeom prst="rect">
            <a:avLst/>
          </a:prstGeom>
        </p:spPr>
      </p:pic>
      <p:pic>
        <p:nvPicPr>
          <p:cNvPr id="6" name="Content Placeholder 4" descr="Logo, icon&#10;&#10;Description automatically generated">
            <a:extLst>
              <a:ext uri="{FF2B5EF4-FFF2-40B4-BE49-F238E27FC236}">
                <a16:creationId xmlns:a16="http://schemas.microsoft.com/office/drawing/2014/main" id="{20018626-B8B1-5A16-806A-C21688BE3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4213259"/>
            <a:ext cx="2504289" cy="2504289"/>
          </a:xfrm>
          <a:prstGeom prst="rect">
            <a:avLst/>
          </a:prstGeom>
        </p:spPr>
      </p:pic>
    </p:spTree>
    <p:extLst>
      <p:ext uri="{BB962C8B-B14F-4D97-AF65-F5344CB8AC3E}">
        <p14:creationId xmlns:p14="http://schemas.microsoft.com/office/powerpoint/2010/main" val="69156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E8E93-D953-7170-A18E-51CC75BCFA75}"/>
              </a:ext>
            </a:extLst>
          </p:cNvPr>
          <p:cNvSpPr txBox="1"/>
          <p:nvPr/>
        </p:nvSpPr>
        <p:spPr>
          <a:xfrm>
            <a:off x="1828799" y="266700"/>
            <a:ext cx="8928100" cy="5016758"/>
          </a:xfrm>
          <a:prstGeom prst="rect">
            <a:avLst/>
          </a:prstGeom>
          <a:noFill/>
        </p:spPr>
        <p:txBody>
          <a:bodyPr wrap="square">
            <a:spAutoFit/>
          </a:bodyPr>
          <a:lstStyle/>
          <a:p>
            <a:pPr algn="ctr" eaLnBrk="1" fontAlgn="auto" hangingPunct="1">
              <a:spcAft>
                <a:spcPts val="0"/>
              </a:spcAft>
              <a:buFont typeface="Arial" panose="020B0604020202020204" pitchFamily="34" charset="0"/>
              <a:buNone/>
              <a:defRPr/>
            </a:pPr>
            <a:r>
              <a:rPr lang="en-US" sz="3200" dirty="0"/>
              <a:t>Thanks so much for coming to our </a:t>
            </a:r>
          </a:p>
          <a:p>
            <a:pPr algn="ctr" eaLnBrk="1" fontAlgn="auto" hangingPunct="1">
              <a:spcAft>
                <a:spcPts val="0"/>
              </a:spcAft>
              <a:buFont typeface="Arial" panose="020B0604020202020204" pitchFamily="34" charset="0"/>
              <a:buNone/>
              <a:defRPr/>
            </a:pPr>
            <a:r>
              <a:rPr lang="en-US" sz="3200" dirty="0"/>
              <a:t>Treasurer Training</a:t>
            </a:r>
          </a:p>
          <a:p>
            <a:pPr algn="ctr" eaLnBrk="1" fontAlgn="auto" hangingPunct="1">
              <a:spcAft>
                <a:spcPts val="0"/>
              </a:spcAft>
              <a:buFont typeface="Arial" panose="020B0604020202020204" pitchFamily="34" charset="0"/>
              <a:buNone/>
              <a:defRPr/>
            </a:pPr>
            <a:endParaRPr lang="en-US" sz="3200" dirty="0"/>
          </a:p>
          <a:p>
            <a:pPr eaLnBrk="1" fontAlgn="auto" hangingPunct="1">
              <a:spcAft>
                <a:spcPts val="0"/>
              </a:spcAft>
              <a:buFont typeface="Arial" panose="020B0604020202020204" pitchFamily="34" charset="0"/>
              <a:buNone/>
              <a:defRPr/>
            </a:pPr>
            <a:r>
              <a:rPr lang="en-US" sz="3200" dirty="0"/>
              <a:t>TSO State Treasurer – Deborah Thomas</a:t>
            </a:r>
          </a:p>
          <a:p>
            <a:pPr eaLnBrk="1" fontAlgn="auto" hangingPunct="1">
              <a:spcAft>
                <a:spcPts val="0"/>
              </a:spcAft>
              <a:buFont typeface="Arial" panose="020B0604020202020204" pitchFamily="34" charset="0"/>
              <a:buNone/>
              <a:defRPr/>
            </a:pPr>
            <a:r>
              <a:rPr lang="en-US" sz="3200" dirty="0"/>
              <a:t>Email – </a:t>
            </a:r>
            <a:r>
              <a:rPr lang="en-US" sz="3200" dirty="0">
                <a:hlinkClick r:id="rId2"/>
              </a:rPr>
              <a:t>tsotreas@gmail.com</a:t>
            </a:r>
            <a:endParaRPr lang="en-US" sz="3200" dirty="0"/>
          </a:p>
          <a:p>
            <a:pPr eaLnBrk="1" fontAlgn="auto" hangingPunct="1">
              <a:spcAft>
                <a:spcPts val="0"/>
              </a:spcAft>
              <a:buFont typeface="Arial" panose="020B0604020202020204" pitchFamily="34" charset="0"/>
              <a:buNone/>
              <a:defRPr/>
            </a:pPr>
            <a:r>
              <a:rPr lang="en-US" sz="3200" dirty="0"/>
              <a:t>Headquarters phone number – 972- 930-9945</a:t>
            </a:r>
          </a:p>
          <a:p>
            <a:pPr eaLnBrk="1" fontAlgn="auto" hangingPunct="1">
              <a:spcAft>
                <a:spcPts val="0"/>
              </a:spcAft>
              <a:buFont typeface="Arial" panose="020B0604020202020204" pitchFamily="34" charset="0"/>
              <a:buNone/>
              <a:defRPr/>
            </a:pPr>
            <a:endParaRPr lang="en-US" sz="3200" dirty="0"/>
          </a:p>
          <a:p>
            <a:pPr eaLnBrk="1" fontAlgn="auto" hangingPunct="1">
              <a:spcAft>
                <a:spcPts val="0"/>
              </a:spcAft>
              <a:buFont typeface="Arial" panose="020B0604020202020204" pitchFamily="34" charset="0"/>
              <a:buNone/>
              <a:defRPr/>
            </a:pPr>
            <a:r>
              <a:rPr lang="en-US" sz="3200" dirty="0"/>
              <a:t>TSO Executive Secretary – Leesa Cole</a:t>
            </a:r>
          </a:p>
          <a:p>
            <a:pPr eaLnBrk="1" fontAlgn="auto" hangingPunct="1">
              <a:spcAft>
                <a:spcPts val="0"/>
              </a:spcAft>
              <a:buFont typeface="Arial" panose="020B0604020202020204" pitchFamily="34" charset="0"/>
              <a:buNone/>
              <a:defRPr/>
            </a:pPr>
            <a:r>
              <a:rPr lang="en-US" sz="3200" dirty="0"/>
              <a:t>Email – </a:t>
            </a:r>
            <a:r>
              <a:rPr lang="en-US" sz="3200" dirty="0">
                <a:hlinkClick r:id="rId3"/>
              </a:rPr>
              <a:t>tsosecretary29@gmail.com</a:t>
            </a:r>
            <a:endParaRPr lang="en-US" sz="3200" dirty="0"/>
          </a:p>
          <a:p>
            <a:pPr eaLnBrk="1" fontAlgn="auto" hangingPunct="1">
              <a:spcAft>
                <a:spcPts val="0"/>
              </a:spcAft>
              <a:buFont typeface="Arial" panose="020B0604020202020204" pitchFamily="34" charset="0"/>
              <a:buNone/>
              <a:defRPr/>
            </a:pPr>
            <a:r>
              <a:rPr lang="en-US" sz="3200" dirty="0"/>
              <a:t>Headquarters phone number – 972-930-9945</a:t>
            </a:r>
          </a:p>
        </p:txBody>
      </p:sp>
      <p:pic>
        <p:nvPicPr>
          <p:cNvPr id="4" name="Content Placeholder 4" descr="Logo, icon&#10;&#10;Description automatically generated">
            <a:extLst>
              <a:ext uri="{FF2B5EF4-FFF2-40B4-BE49-F238E27FC236}">
                <a16:creationId xmlns:a16="http://schemas.microsoft.com/office/drawing/2014/main" id="{6B6AFBE1-B46D-DD99-9DC6-A7B132A2E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2504289" cy="2504289"/>
          </a:xfrm>
          <a:prstGeom prst="rect">
            <a:avLst/>
          </a:prstGeom>
        </p:spPr>
      </p:pic>
      <p:pic>
        <p:nvPicPr>
          <p:cNvPr id="5" name="Content Placeholder 4" descr="Logo, icon&#10;&#10;Description automatically generated">
            <a:extLst>
              <a:ext uri="{FF2B5EF4-FFF2-40B4-BE49-F238E27FC236}">
                <a16:creationId xmlns:a16="http://schemas.microsoft.com/office/drawing/2014/main" id="{345C7B28-074F-923C-D122-603C9CDF7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755" y="0"/>
            <a:ext cx="2504289" cy="2504289"/>
          </a:xfrm>
          <a:prstGeom prst="rect">
            <a:avLst/>
          </a:prstGeom>
        </p:spPr>
      </p:pic>
      <p:sp>
        <p:nvSpPr>
          <p:cNvPr id="2" name="TextBox 1">
            <a:extLst>
              <a:ext uri="{FF2B5EF4-FFF2-40B4-BE49-F238E27FC236}">
                <a16:creationId xmlns:a16="http://schemas.microsoft.com/office/drawing/2014/main" id="{58846686-B174-076E-CFAD-699D36CB4B6C}"/>
              </a:ext>
            </a:extLst>
          </p:cNvPr>
          <p:cNvSpPr txBox="1"/>
          <p:nvPr/>
        </p:nvSpPr>
        <p:spPr>
          <a:xfrm flipH="1">
            <a:off x="2504289" y="5867400"/>
            <a:ext cx="7229141" cy="523220"/>
          </a:xfrm>
          <a:prstGeom prst="rect">
            <a:avLst/>
          </a:prstGeom>
          <a:noFill/>
        </p:spPr>
        <p:txBody>
          <a:bodyPr wrap="square" rtlCol="0">
            <a:spAutoFit/>
          </a:bodyPr>
          <a:lstStyle/>
          <a:p>
            <a:r>
              <a:rPr lang="en-US" sz="2800" dirty="0"/>
              <a:t>And the wonderful TSO Finance Committee</a:t>
            </a:r>
          </a:p>
        </p:txBody>
      </p:sp>
    </p:spTree>
    <p:extLst>
      <p:ext uri="{BB962C8B-B14F-4D97-AF65-F5344CB8AC3E}">
        <p14:creationId xmlns:p14="http://schemas.microsoft.com/office/powerpoint/2010/main" val="205297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3132-7DD1-D964-B959-59797F2E9EB7}"/>
              </a:ext>
            </a:extLst>
          </p:cNvPr>
          <p:cNvSpPr>
            <a:spLocks noGrp="1"/>
          </p:cNvSpPr>
          <p:nvPr>
            <p:ph type="title"/>
          </p:nvPr>
        </p:nvSpPr>
        <p:spPr/>
        <p:txBody>
          <a:bodyPr/>
          <a:lstStyle/>
          <a:p>
            <a:pPr algn="ctr"/>
            <a:r>
              <a:rPr lang="en-US" b="1" dirty="0"/>
              <a:t>Information For You!</a:t>
            </a:r>
          </a:p>
        </p:txBody>
      </p:sp>
      <p:sp>
        <p:nvSpPr>
          <p:cNvPr id="3" name="TextBox 2">
            <a:extLst>
              <a:ext uri="{FF2B5EF4-FFF2-40B4-BE49-F238E27FC236}">
                <a16:creationId xmlns:a16="http://schemas.microsoft.com/office/drawing/2014/main" id="{52927107-624D-6950-F6AC-8308D50E5F38}"/>
              </a:ext>
            </a:extLst>
          </p:cNvPr>
          <p:cNvSpPr txBox="1"/>
          <p:nvPr/>
        </p:nvSpPr>
        <p:spPr>
          <a:xfrm>
            <a:off x="698500" y="1573768"/>
            <a:ext cx="4559300" cy="2769989"/>
          </a:xfrm>
          <a:prstGeom prst="rect">
            <a:avLst/>
          </a:prstGeom>
          <a:noFill/>
        </p:spPr>
        <p:txBody>
          <a:bodyPr wrap="square" rtlCol="0">
            <a:spAutoFit/>
          </a:bodyPr>
          <a:lstStyle/>
          <a:p>
            <a:r>
              <a:rPr lang="en-US" sz="2400" b="1" dirty="0"/>
              <a:t>TSO HQ – TSO Headquarters</a:t>
            </a:r>
          </a:p>
          <a:p>
            <a:endParaRPr lang="en-US" sz="2400" b="1" dirty="0"/>
          </a:p>
          <a:p>
            <a:r>
              <a:rPr lang="en-US" dirty="0"/>
              <a:t>TSO Treasurer – </a:t>
            </a:r>
            <a:r>
              <a:rPr lang="en-US" dirty="0">
                <a:hlinkClick r:id="rId2"/>
              </a:rPr>
              <a:t>tsotreas@gmail.com</a:t>
            </a:r>
            <a:endParaRPr lang="en-US" dirty="0"/>
          </a:p>
          <a:p>
            <a:r>
              <a:rPr lang="en-US" dirty="0"/>
              <a:t>TSO Secretary – tsosecretary29@gmail.com</a:t>
            </a:r>
          </a:p>
          <a:p>
            <a:endParaRPr lang="en-US" dirty="0"/>
          </a:p>
          <a:p>
            <a:r>
              <a:rPr lang="en-US" dirty="0"/>
              <a:t>TSO Web Site: </a:t>
            </a:r>
            <a:r>
              <a:rPr lang="en-US" dirty="0">
                <a:hlinkClick r:id="rId3"/>
              </a:rPr>
              <a:t>www.dkgtexas.org</a:t>
            </a:r>
            <a:endParaRPr lang="en-US" dirty="0"/>
          </a:p>
          <a:p>
            <a:r>
              <a:rPr lang="en-US" dirty="0"/>
              <a:t>Mailing Address: P.O. Box 797787</a:t>
            </a:r>
          </a:p>
          <a:p>
            <a:r>
              <a:rPr lang="en-US" dirty="0"/>
              <a:t>                              Dallas, Texas 75379</a:t>
            </a:r>
          </a:p>
          <a:p>
            <a:r>
              <a:rPr lang="en-US" dirty="0"/>
              <a:t>Phone: 972-930-9945</a:t>
            </a:r>
          </a:p>
        </p:txBody>
      </p:sp>
      <p:sp>
        <p:nvSpPr>
          <p:cNvPr id="4" name="TextBox 3">
            <a:extLst>
              <a:ext uri="{FF2B5EF4-FFF2-40B4-BE49-F238E27FC236}">
                <a16:creationId xmlns:a16="http://schemas.microsoft.com/office/drawing/2014/main" id="{59A73FFD-87EC-A9A2-3231-DC7889FE8814}"/>
              </a:ext>
            </a:extLst>
          </p:cNvPr>
          <p:cNvSpPr txBox="1"/>
          <p:nvPr/>
        </p:nvSpPr>
        <p:spPr>
          <a:xfrm>
            <a:off x="6578600" y="1573768"/>
            <a:ext cx="4673600" cy="2400657"/>
          </a:xfrm>
          <a:prstGeom prst="rect">
            <a:avLst/>
          </a:prstGeom>
          <a:noFill/>
        </p:spPr>
        <p:txBody>
          <a:bodyPr wrap="square" rtlCol="0">
            <a:spAutoFit/>
          </a:bodyPr>
          <a:lstStyle/>
          <a:p>
            <a:r>
              <a:rPr lang="en-US" sz="2400" b="1" dirty="0"/>
              <a:t>International Headquarters</a:t>
            </a:r>
          </a:p>
          <a:p>
            <a:endParaRPr lang="en-US" dirty="0"/>
          </a:p>
          <a:p>
            <a:r>
              <a:rPr lang="en-US" dirty="0"/>
              <a:t>International Web Site: </a:t>
            </a:r>
            <a:r>
              <a:rPr lang="en-US" dirty="0">
                <a:hlinkClick r:id="rId4"/>
              </a:rPr>
              <a:t>www.dkg.org</a:t>
            </a:r>
            <a:endParaRPr lang="en-US" dirty="0"/>
          </a:p>
          <a:p>
            <a:r>
              <a:rPr lang="en-US" dirty="0"/>
              <a:t>Mailing Address: 12710 Research Blvd.</a:t>
            </a:r>
          </a:p>
          <a:p>
            <a:r>
              <a:rPr lang="en-US" dirty="0"/>
              <a:t>                               STE.230</a:t>
            </a:r>
          </a:p>
          <a:p>
            <a:r>
              <a:rPr lang="en-US" dirty="0"/>
              <a:t>                               Austin, Texas 78759</a:t>
            </a:r>
          </a:p>
          <a:p>
            <a:endParaRPr lang="en-US" dirty="0"/>
          </a:p>
          <a:p>
            <a:r>
              <a:rPr lang="en-US" dirty="0"/>
              <a:t>Phone: 512-478-5748</a:t>
            </a:r>
          </a:p>
        </p:txBody>
      </p:sp>
      <p:sp>
        <p:nvSpPr>
          <p:cNvPr id="5" name="TextBox 4">
            <a:extLst>
              <a:ext uri="{FF2B5EF4-FFF2-40B4-BE49-F238E27FC236}">
                <a16:creationId xmlns:a16="http://schemas.microsoft.com/office/drawing/2014/main" id="{A9A1FCA8-DD8F-DE80-9DB0-DB755527440A}"/>
              </a:ext>
            </a:extLst>
          </p:cNvPr>
          <p:cNvSpPr txBox="1"/>
          <p:nvPr/>
        </p:nvSpPr>
        <p:spPr>
          <a:xfrm>
            <a:off x="3784600" y="4360902"/>
            <a:ext cx="5765800" cy="2400657"/>
          </a:xfrm>
          <a:prstGeom prst="rect">
            <a:avLst/>
          </a:prstGeom>
          <a:noFill/>
        </p:spPr>
        <p:txBody>
          <a:bodyPr wrap="square" rtlCol="0">
            <a:spAutoFit/>
          </a:bodyPr>
          <a:lstStyle/>
          <a:p>
            <a:r>
              <a:rPr lang="en-US" sz="2400" b="1" dirty="0">
                <a:solidFill>
                  <a:srgbClr val="FF0000"/>
                </a:solidFill>
              </a:rPr>
              <a:t>2021-2023 Finance Committee Reps</a:t>
            </a:r>
          </a:p>
          <a:p>
            <a:r>
              <a:rPr lang="en-US" dirty="0"/>
              <a:t>Ella Gauthier (Chair): Areas 1, 2, 3</a:t>
            </a:r>
          </a:p>
          <a:p>
            <a:r>
              <a:rPr lang="en-US" dirty="0"/>
              <a:t>Sallie Frederick: Areas 4, 5, 6</a:t>
            </a:r>
          </a:p>
          <a:p>
            <a:r>
              <a:rPr lang="en-US" dirty="0"/>
              <a:t>Susan Harmon: Areas 13, 14, 15</a:t>
            </a:r>
          </a:p>
          <a:p>
            <a:r>
              <a:rPr lang="en-US" dirty="0"/>
              <a:t>Ellen Laughlin: Areas 7, 8, 18</a:t>
            </a:r>
          </a:p>
          <a:p>
            <a:r>
              <a:rPr lang="en-US" dirty="0"/>
              <a:t>Sharon </a:t>
            </a:r>
            <a:r>
              <a:rPr lang="en-US" dirty="0" err="1"/>
              <a:t>McDougle</a:t>
            </a:r>
            <a:r>
              <a:rPr lang="en-US" dirty="0"/>
              <a:t>: Areas 11, 12, 16</a:t>
            </a:r>
          </a:p>
          <a:p>
            <a:r>
              <a:rPr lang="en-US" dirty="0"/>
              <a:t>Pam Phillips: Areas 9, 10, 17</a:t>
            </a:r>
          </a:p>
          <a:p>
            <a:endParaRPr lang="en-US" dirty="0"/>
          </a:p>
        </p:txBody>
      </p:sp>
      <p:pic>
        <p:nvPicPr>
          <p:cNvPr id="6" name="Content Placeholder 4" descr="Logo, icon&#10;&#10;Description automatically generated">
            <a:extLst>
              <a:ext uri="{FF2B5EF4-FFF2-40B4-BE49-F238E27FC236}">
                <a16:creationId xmlns:a16="http://schemas.microsoft.com/office/drawing/2014/main" id="{C62447AC-8215-6DF2-0E09-A37C5C74A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2505" y="4257270"/>
            <a:ext cx="2504289" cy="2504289"/>
          </a:xfrm>
          <a:prstGeom prst="rect">
            <a:avLst/>
          </a:prstGeom>
        </p:spPr>
      </p:pic>
      <p:pic>
        <p:nvPicPr>
          <p:cNvPr id="7" name="Content Placeholder 4" descr="Logo, icon&#10;&#10;Description automatically generated">
            <a:extLst>
              <a:ext uri="{FF2B5EF4-FFF2-40B4-BE49-F238E27FC236}">
                <a16:creationId xmlns:a16="http://schemas.microsoft.com/office/drawing/2014/main" id="{A5274B23-0AAA-696F-40D4-7349C82A7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206" y="4257270"/>
            <a:ext cx="2504289" cy="2504289"/>
          </a:xfrm>
          <a:prstGeom prst="rect">
            <a:avLst/>
          </a:prstGeom>
        </p:spPr>
      </p:pic>
    </p:spTree>
    <p:extLst>
      <p:ext uri="{BB962C8B-B14F-4D97-AF65-F5344CB8AC3E}">
        <p14:creationId xmlns:p14="http://schemas.microsoft.com/office/powerpoint/2010/main" val="34170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AEB1-07F2-7F29-FAF7-029A786049AF}"/>
              </a:ext>
            </a:extLst>
          </p:cNvPr>
          <p:cNvSpPr>
            <a:spLocks noGrp="1"/>
          </p:cNvSpPr>
          <p:nvPr>
            <p:ph type="title"/>
          </p:nvPr>
        </p:nvSpPr>
        <p:spPr>
          <a:xfrm>
            <a:off x="2385391" y="365125"/>
            <a:ext cx="7553740" cy="1325563"/>
          </a:xfrm>
        </p:spPr>
        <p:txBody>
          <a:bodyPr>
            <a:normAutofit fontScale="90000"/>
          </a:bodyPr>
          <a:lstStyle/>
          <a:p>
            <a:r>
              <a:rPr lang="en-US" dirty="0"/>
              <a:t> First stop on our Journey through     </a:t>
            </a:r>
            <a:br>
              <a:rPr lang="en-US" dirty="0"/>
            </a:br>
            <a:r>
              <a:rPr lang="en-US" dirty="0"/>
              <a:t>                 the dues process.</a:t>
            </a:r>
          </a:p>
        </p:txBody>
      </p:sp>
      <p:pic>
        <p:nvPicPr>
          <p:cNvPr id="5" name="Content Placeholder 4" descr="Logo, icon&#10;&#10;Description automatically generated">
            <a:extLst>
              <a:ext uri="{FF2B5EF4-FFF2-40B4-BE49-F238E27FC236}">
                <a16:creationId xmlns:a16="http://schemas.microsoft.com/office/drawing/2014/main" id="{FDAB2F30-5A78-2FB7-E2C8-699B96A4B7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66" y="-142841"/>
            <a:ext cx="2747963" cy="2747963"/>
          </a:xfrm>
        </p:spPr>
      </p:pic>
      <p:pic>
        <p:nvPicPr>
          <p:cNvPr id="6" name="Content Placeholder 4" descr="Logo, icon&#10;&#10;Description automatically generated">
            <a:extLst>
              <a:ext uri="{FF2B5EF4-FFF2-40B4-BE49-F238E27FC236}">
                <a16:creationId xmlns:a16="http://schemas.microsoft.com/office/drawing/2014/main" id="{4C94C1E7-4AF0-E1F8-A369-8D4A83444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478" y="-89312"/>
            <a:ext cx="2604051" cy="2604051"/>
          </a:xfrm>
          <a:prstGeom prst="rect">
            <a:avLst/>
          </a:prstGeom>
        </p:spPr>
      </p:pic>
      <p:sp>
        <p:nvSpPr>
          <p:cNvPr id="7" name="TextBox 6">
            <a:extLst>
              <a:ext uri="{FF2B5EF4-FFF2-40B4-BE49-F238E27FC236}">
                <a16:creationId xmlns:a16="http://schemas.microsoft.com/office/drawing/2014/main" id="{97995A81-14EE-CFBD-E810-90A8F7C0E53C}"/>
              </a:ext>
            </a:extLst>
          </p:cNvPr>
          <p:cNvSpPr txBox="1"/>
          <p:nvPr/>
        </p:nvSpPr>
        <p:spPr>
          <a:xfrm>
            <a:off x="1013791" y="2514739"/>
            <a:ext cx="10296939" cy="3508653"/>
          </a:xfrm>
          <a:prstGeom prst="rect">
            <a:avLst/>
          </a:prstGeom>
          <a:noFill/>
        </p:spPr>
        <p:txBody>
          <a:bodyPr wrap="square" rtlCol="0">
            <a:spAutoFit/>
          </a:bodyPr>
          <a:lstStyle/>
          <a:p>
            <a:pPr algn="ctr"/>
            <a:r>
              <a:rPr lang="en-US" sz="2400" dirty="0">
                <a:solidFill>
                  <a:srgbClr val="FF0000"/>
                </a:solidFill>
              </a:rPr>
              <a:t>Texas State Organization website – </a:t>
            </a:r>
            <a:r>
              <a:rPr lang="en-US" sz="2400" dirty="0">
                <a:solidFill>
                  <a:srgbClr val="FF0000"/>
                </a:solidFill>
                <a:hlinkClick r:id="rId3"/>
              </a:rPr>
              <a:t>www.dkgtexas.org</a:t>
            </a:r>
            <a:endParaRPr lang="en-US" sz="2400" dirty="0">
              <a:solidFill>
                <a:srgbClr val="FF0000"/>
              </a:solidFill>
            </a:endParaRPr>
          </a:p>
          <a:p>
            <a:endParaRPr lang="en-US" dirty="0"/>
          </a:p>
          <a:p>
            <a:r>
              <a:rPr lang="en-US" dirty="0"/>
              <a:t>What can you find on this stop?</a:t>
            </a:r>
          </a:p>
          <a:p>
            <a:r>
              <a:rPr lang="en-US" dirty="0"/>
              <a:t>Home page, then locate resources, then scroll down to the Treasurer’s section</a:t>
            </a:r>
          </a:p>
          <a:p>
            <a:endParaRPr lang="en-US" dirty="0"/>
          </a:p>
          <a:p>
            <a:pPr marL="342900" indent="-342900">
              <a:buAutoNum type="arabicPeriod"/>
            </a:pPr>
            <a:r>
              <a:rPr lang="en-US" dirty="0"/>
              <a:t>TSO Fee Form – print several of these because you need one for every order you send to TSO</a:t>
            </a:r>
          </a:p>
          <a:p>
            <a:pPr marL="342900" indent="-342900">
              <a:buAutoNum type="arabicPeriod"/>
            </a:pPr>
            <a:endParaRPr lang="en-US" dirty="0"/>
          </a:p>
          <a:p>
            <a:pPr marL="342900" indent="-342900">
              <a:buAutoNum type="arabicPeriod"/>
            </a:pPr>
            <a:r>
              <a:rPr lang="en-US" dirty="0"/>
              <a:t>List of items to send with each order</a:t>
            </a:r>
          </a:p>
          <a:p>
            <a:pPr marL="342900" indent="-342900">
              <a:buAutoNum type="arabicPeriod"/>
            </a:pPr>
            <a:endParaRPr lang="en-US" dirty="0"/>
          </a:p>
          <a:p>
            <a:pPr marL="342900" indent="-342900">
              <a:buAutoNum type="arabicPeriod"/>
            </a:pPr>
            <a:r>
              <a:rPr lang="en-US" dirty="0"/>
              <a:t>Checklist to make sure you completed everything</a:t>
            </a:r>
          </a:p>
          <a:p>
            <a:pPr marL="342900" indent="-342900">
              <a:buAutoNum type="arabicPeriod"/>
            </a:pPr>
            <a:endParaRPr lang="en-US" dirty="0"/>
          </a:p>
          <a:p>
            <a:pPr marL="342900" indent="-342900">
              <a:buAutoNum type="arabicPeriod"/>
            </a:pPr>
            <a:r>
              <a:rPr lang="en-US" dirty="0"/>
              <a:t>Also, many other great help sheets to use for completing Form 15, 990N  and dues process</a:t>
            </a:r>
          </a:p>
        </p:txBody>
      </p:sp>
    </p:spTree>
    <p:extLst>
      <p:ext uri="{BB962C8B-B14F-4D97-AF65-F5344CB8AC3E}">
        <p14:creationId xmlns:p14="http://schemas.microsoft.com/office/powerpoint/2010/main" val="265659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E44A3-3F45-5055-F611-F711A75AE40D}"/>
              </a:ext>
            </a:extLst>
          </p:cNvPr>
          <p:cNvPicPr>
            <a:picLocks noChangeAspect="1"/>
          </p:cNvPicPr>
          <p:nvPr/>
        </p:nvPicPr>
        <p:blipFill>
          <a:blip r:embed="rId2"/>
          <a:stretch>
            <a:fillRect/>
          </a:stretch>
        </p:blipFill>
        <p:spPr>
          <a:xfrm>
            <a:off x="3087155" y="127000"/>
            <a:ext cx="5357289" cy="6858000"/>
          </a:xfrm>
          <a:prstGeom prst="rect">
            <a:avLst/>
          </a:prstGeom>
        </p:spPr>
      </p:pic>
      <p:pic>
        <p:nvPicPr>
          <p:cNvPr id="4" name="Content Placeholder 4" descr="Logo, icon&#10;&#10;Description automatically generated">
            <a:extLst>
              <a:ext uri="{FF2B5EF4-FFF2-40B4-BE49-F238E27FC236}">
                <a16:creationId xmlns:a16="http://schemas.microsoft.com/office/drawing/2014/main" id="{F2606222-15C7-B53C-F959-C1963A3E9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6" y="-142841"/>
            <a:ext cx="2747963" cy="2747963"/>
          </a:xfrm>
          <a:prstGeom prst="rect">
            <a:avLst/>
          </a:prstGeom>
        </p:spPr>
      </p:pic>
      <p:pic>
        <p:nvPicPr>
          <p:cNvPr id="5" name="Content Placeholder 4" descr="Logo, icon&#10;&#10;Description automatically generated">
            <a:extLst>
              <a:ext uri="{FF2B5EF4-FFF2-40B4-BE49-F238E27FC236}">
                <a16:creationId xmlns:a16="http://schemas.microsoft.com/office/drawing/2014/main" id="{72D617B6-3714-5AA7-D6DF-41F07C709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66" y="0"/>
            <a:ext cx="2747963" cy="2747963"/>
          </a:xfrm>
          <a:prstGeom prst="rect">
            <a:avLst/>
          </a:prstGeom>
        </p:spPr>
      </p:pic>
    </p:spTree>
    <p:extLst>
      <p:ext uri="{BB962C8B-B14F-4D97-AF65-F5344CB8AC3E}">
        <p14:creationId xmlns:p14="http://schemas.microsoft.com/office/powerpoint/2010/main" val="35014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2C2D7-322E-4CE4-5153-95103E1648CD}"/>
              </a:ext>
            </a:extLst>
          </p:cNvPr>
          <p:cNvPicPr>
            <a:picLocks noChangeAspect="1"/>
          </p:cNvPicPr>
          <p:nvPr/>
        </p:nvPicPr>
        <p:blipFill>
          <a:blip r:embed="rId2"/>
          <a:stretch>
            <a:fillRect/>
          </a:stretch>
        </p:blipFill>
        <p:spPr>
          <a:xfrm>
            <a:off x="287337" y="390525"/>
            <a:ext cx="5808663" cy="3686099"/>
          </a:xfrm>
          <a:prstGeom prst="rect">
            <a:avLst/>
          </a:prstGeom>
        </p:spPr>
      </p:pic>
      <p:pic>
        <p:nvPicPr>
          <p:cNvPr id="5" name="Picture 4">
            <a:extLst>
              <a:ext uri="{FF2B5EF4-FFF2-40B4-BE49-F238E27FC236}">
                <a16:creationId xmlns:a16="http://schemas.microsoft.com/office/drawing/2014/main" id="{06CC5688-819D-6555-EEDC-9E05D438C597}"/>
              </a:ext>
            </a:extLst>
          </p:cNvPr>
          <p:cNvPicPr>
            <a:picLocks noChangeAspect="1"/>
          </p:cNvPicPr>
          <p:nvPr/>
        </p:nvPicPr>
        <p:blipFill>
          <a:blip r:embed="rId3"/>
          <a:stretch>
            <a:fillRect/>
          </a:stretch>
        </p:blipFill>
        <p:spPr>
          <a:xfrm>
            <a:off x="6348413" y="3207326"/>
            <a:ext cx="5556250" cy="3434773"/>
          </a:xfrm>
          <a:prstGeom prst="rect">
            <a:avLst/>
          </a:prstGeom>
        </p:spPr>
      </p:pic>
      <p:pic>
        <p:nvPicPr>
          <p:cNvPr id="6" name="Content Placeholder 4" descr="Logo, icon&#10;&#10;Description automatically generated">
            <a:extLst>
              <a:ext uri="{FF2B5EF4-FFF2-40B4-BE49-F238E27FC236}">
                <a16:creationId xmlns:a16="http://schemas.microsoft.com/office/drawing/2014/main" id="{CA76A94A-C5CA-F92A-652A-B7460BF9D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466" y="3894136"/>
            <a:ext cx="2747963" cy="2747963"/>
          </a:xfrm>
          <a:prstGeom prst="rect">
            <a:avLst/>
          </a:prstGeom>
        </p:spPr>
      </p:pic>
      <p:pic>
        <p:nvPicPr>
          <p:cNvPr id="7" name="Content Placeholder 4" descr="Logo, icon&#10;&#10;Description automatically generated">
            <a:extLst>
              <a:ext uri="{FF2B5EF4-FFF2-40B4-BE49-F238E27FC236}">
                <a16:creationId xmlns:a16="http://schemas.microsoft.com/office/drawing/2014/main" id="{00B3A069-D67F-C11D-5893-7B8107843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6" y="123859"/>
            <a:ext cx="2747963" cy="2747963"/>
          </a:xfrm>
          <a:prstGeom prst="rect">
            <a:avLst/>
          </a:prstGeom>
        </p:spPr>
      </p:pic>
    </p:spTree>
    <p:extLst>
      <p:ext uri="{BB962C8B-B14F-4D97-AF65-F5344CB8AC3E}">
        <p14:creationId xmlns:p14="http://schemas.microsoft.com/office/powerpoint/2010/main" val="220762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A0834C5-9EC5-2B5A-6DC1-B6C03C31C2DD}"/>
              </a:ext>
            </a:extLst>
          </p:cNvPr>
          <p:cNvPicPr>
            <a:picLocks noGrp="1" noChangeAspect="1"/>
          </p:cNvPicPr>
          <p:nvPr>
            <p:ph sz="half" idx="1"/>
          </p:nvPr>
        </p:nvPicPr>
        <p:blipFill>
          <a:blip r:embed="rId2"/>
          <a:stretch>
            <a:fillRect/>
          </a:stretch>
        </p:blipFill>
        <p:spPr>
          <a:xfrm>
            <a:off x="1141727" y="787399"/>
            <a:ext cx="4574546" cy="5770563"/>
          </a:xfrm>
        </p:spPr>
      </p:pic>
      <p:pic>
        <p:nvPicPr>
          <p:cNvPr id="11" name="Content Placeholder 10">
            <a:extLst>
              <a:ext uri="{FF2B5EF4-FFF2-40B4-BE49-F238E27FC236}">
                <a16:creationId xmlns:a16="http://schemas.microsoft.com/office/drawing/2014/main" id="{0AF5903C-68FA-98A7-0E9A-36ABF1E06264}"/>
              </a:ext>
            </a:extLst>
          </p:cNvPr>
          <p:cNvPicPr>
            <a:picLocks noGrp="1" noChangeAspect="1"/>
          </p:cNvPicPr>
          <p:nvPr>
            <p:ph sz="half" idx="2"/>
          </p:nvPr>
        </p:nvPicPr>
        <p:blipFill>
          <a:blip r:embed="rId3"/>
          <a:stretch>
            <a:fillRect/>
          </a:stretch>
        </p:blipFill>
        <p:spPr>
          <a:xfrm>
            <a:off x="6325507" y="406400"/>
            <a:ext cx="4874985" cy="5770563"/>
          </a:xfrm>
        </p:spPr>
      </p:pic>
      <p:pic>
        <p:nvPicPr>
          <p:cNvPr id="4" name="Content Placeholder 4" descr="Logo, icon&#10;&#10;Description automatically generated">
            <a:extLst>
              <a:ext uri="{FF2B5EF4-FFF2-40B4-BE49-F238E27FC236}">
                <a16:creationId xmlns:a16="http://schemas.microsoft.com/office/drawing/2014/main" id="{656FC420-FBCE-6887-CC17-E285ADB57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7" y="-1"/>
            <a:ext cx="1574801" cy="1574801"/>
          </a:xfrm>
          <a:prstGeom prst="rect">
            <a:avLst/>
          </a:prstGeom>
        </p:spPr>
      </p:pic>
      <p:pic>
        <p:nvPicPr>
          <p:cNvPr id="5" name="Content Placeholder 4" descr="Logo, icon&#10;&#10;Description automatically generated">
            <a:extLst>
              <a:ext uri="{FF2B5EF4-FFF2-40B4-BE49-F238E27FC236}">
                <a16:creationId xmlns:a16="http://schemas.microsoft.com/office/drawing/2014/main" id="{18FA6C1B-4066-D0DE-66F0-89C6812B1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536" y="0"/>
            <a:ext cx="1574801" cy="1574801"/>
          </a:xfrm>
          <a:prstGeom prst="rect">
            <a:avLst/>
          </a:prstGeom>
        </p:spPr>
      </p:pic>
    </p:spTree>
    <p:extLst>
      <p:ext uri="{BB962C8B-B14F-4D97-AF65-F5344CB8AC3E}">
        <p14:creationId xmlns:p14="http://schemas.microsoft.com/office/powerpoint/2010/main" val="351147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6CEA4D-73FB-3325-8F54-D2784E0FA551}"/>
              </a:ext>
            </a:extLst>
          </p:cNvPr>
          <p:cNvSpPr>
            <a:spLocks noGrp="1"/>
          </p:cNvSpPr>
          <p:nvPr>
            <p:ph type="title"/>
          </p:nvPr>
        </p:nvSpPr>
        <p:spPr>
          <a:xfrm>
            <a:off x="2613990" y="365125"/>
            <a:ext cx="6569767" cy="1325563"/>
          </a:xfrm>
        </p:spPr>
        <p:txBody>
          <a:bodyPr>
            <a:normAutofit/>
          </a:bodyPr>
          <a:lstStyle/>
          <a:p>
            <a:r>
              <a:rPr lang="en-US" sz="4000" dirty="0"/>
              <a:t>Second Stop on our journey through the dues process</a:t>
            </a:r>
          </a:p>
        </p:txBody>
      </p:sp>
      <p:sp>
        <p:nvSpPr>
          <p:cNvPr id="7" name="Content Placeholder 6">
            <a:extLst>
              <a:ext uri="{FF2B5EF4-FFF2-40B4-BE49-F238E27FC236}">
                <a16:creationId xmlns:a16="http://schemas.microsoft.com/office/drawing/2014/main" id="{0E003FFE-75DE-95BB-A22A-62FFA396EBE8}"/>
              </a:ext>
            </a:extLst>
          </p:cNvPr>
          <p:cNvSpPr>
            <a:spLocks noGrp="1"/>
          </p:cNvSpPr>
          <p:nvPr>
            <p:ph idx="1"/>
          </p:nvPr>
        </p:nvSpPr>
        <p:spPr>
          <a:xfrm>
            <a:off x="838200" y="2454965"/>
            <a:ext cx="10515600" cy="3721998"/>
          </a:xfrm>
        </p:spPr>
        <p:txBody>
          <a:bodyPr/>
          <a:lstStyle/>
          <a:p>
            <a:pPr marL="0" indent="0" algn="ctr">
              <a:buNone/>
            </a:pPr>
            <a:r>
              <a:rPr lang="en-US" dirty="0">
                <a:solidFill>
                  <a:srgbClr val="FF0000"/>
                </a:solidFill>
              </a:rPr>
              <a:t>Delta Kappa Gamma International </a:t>
            </a:r>
            <a:r>
              <a:rPr lang="en-US" dirty="0">
                <a:solidFill>
                  <a:srgbClr val="FF0000"/>
                </a:solidFill>
                <a:hlinkClick r:id="rId2"/>
              </a:rPr>
              <a:t>www.dkg.org</a:t>
            </a:r>
            <a:endParaRPr lang="en-US" dirty="0">
              <a:solidFill>
                <a:srgbClr val="FF0000"/>
              </a:solidFill>
            </a:endParaRPr>
          </a:p>
          <a:p>
            <a:pPr marL="0" indent="0">
              <a:buNone/>
            </a:pPr>
            <a:r>
              <a:rPr lang="en-US" sz="1800" dirty="0">
                <a:solidFill>
                  <a:srgbClr val="0070C0"/>
                </a:solidFill>
              </a:rPr>
              <a:t>Before entering the portal make sure your information is correct on the “my account” page.</a:t>
            </a:r>
          </a:p>
          <a:p>
            <a:pPr marL="0" indent="0">
              <a:buNone/>
            </a:pPr>
            <a:r>
              <a:rPr lang="en-US" sz="1800" dirty="0">
                <a:solidFill>
                  <a:srgbClr val="0070C0"/>
                </a:solidFill>
              </a:rPr>
              <a:t>If anything needs correcting, please update.</a:t>
            </a:r>
          </a:p>
          <a:p>
            <a:pPr marL="0" indent="0">
              <a:buNone/>
            </a:pPr>
            <a:endParaRPr lang="en-US" sz="1800" dirty="0">
              <a:solidFill>
                <a:srgbClr val="0070C0"/>
              </a:solidFill>
            </a:endParaRPr>
          </a:p>
          <a:p>
            <a:pPr marL="0" indent="0">
              <a:buNone/>
            </a:pPr>
            <a:r>
              <a:rPr lang="en-US" sz="1800" dirty="0">
                <a:solidFill>
                  <a:srgbClr val="0070C0"/>
                </a:solidFill>
              </a:rPr>
              <a:t>Next click on chapter connect and download your chapter roster.  Get the  membership chair or someone to help you make sure every members information is up to date.  Please encourage members to not use school emails they often bounce back.</a:t>
            </a:r>
          </a:p>
          <a:p>
            <a:pPr marL="0" indent="0">
              <a:buNone/>
            </a:pPr>
            <a:endParaRPr lang="en-US" sz="1800" dirty="0">
              <a:solidFill>
                <a:srgbClr val="0070C0"/>
              </a:solidFill>
            </a:endParaRPr>
          </a:p>
          <a:p>
            <a:pPr marL="0" indent="0">
              <a:buNone/>
            </a:pPr>
            <a:r>
              <a:rPr lang="en-US" sz="1800" dirty="0">
                <a:solidFill>
                  <a:srgbClr val="0070C0"/>
                </a:solidFill>
              </a:rPr>
              <a:t>Next scroll down the page and you will find additional resources and forms to use from International.</a:t>
            </a:r>
            <a:endParaRPr lang="en-US" sz="1800" dirty="0">
              <a:solidFill>
                <a:srgbClr val="FF0000"/>
              </a:solidFill>
            </a:endParaRPr>
          </a:p>
        </p:txBody>
      </p:sp>
      <p:pic>
        <p:nvPicPr>
          <p:cNvPr id="8" name="Content Placeholder 4" descr="Logo, icon&#10;&#10;Description automatically generated">
            <a:extLst>
              <a:ext uri="{FF2B5EF4-FFF2-40B4-BE49-F238E27FC236}">
                <a16:creationId xmlns:a16="http://schemas.microsoft.com/office/drawing/2014/main" id="{FDF0694F-D003-E9D4-2790-995132BF3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6" y="-142841"/>
            <a:ext cx="2747963" cy="2747963"/>
          </a:xfrm>
          <a:prstGeom prst="rect">
            <a:avLst/>
          </a:prstGeom>
        </p:spPr>
      </p:pic>
      <p:pic>
        <p:nvPicPr>
          <p:cNvPr id="9" name="Content Placeholder 4" descr="Logo, icon&#10;&#10;Description automatically generated">
            <a:extLst>
              <a:ext uri="{FF2B5EF4-FFF2-40B4-BE49-F238E27FC236}">
                <a16:creationId xmlns:a16="http://schemas.microsoft.com/office/drawing/2014/main" id="{CF8705F3-365D-D647-9E55-8B0C1E3AB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271" y="0"/>
            <a:ext cx="2747963" cy="2747963"/>
          </a:xfrm>
          <a:prstGeom prst="rect">
            <a:avLst/>
          </a:prstGeom>
        </p:spPr>
      </p:pic>
    </p:spTree>
    <p:extLst>
      <p:ext uri="{BB962C8B-B14F-4D97-AF65-F5344CB8AC3E}">
        <p14:creationId xmlns:p14="http://schemas.microsoft.com/office/powerpoint/2010/main" val="172209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47FF00-D1D7-03C1-CDB2-923FC4202272}"/>
              </a:ext>
            </a:extLst>
          </p:cNvPr>
          <p:cNvPicPr>
            <a:picLocks noChangeAspect="1"/>
          </p:cNvPicPr>
          <p:nvPr/>
        </p:nvPicPr>
        <p:blipFill>
          <a:blip r:embed="rId2"/>
          <a:stretch>
            <a:fillRect/>
          </a:stretch>
        </p:blipFill>
        <p:spPr>
          <a:xfrm>
            <a:off x="661594" y="240571"/>
            <a:ext cx="4895850" cy="6762750"/>
          </a:xfrm>
          <a:prstGeom prst="rect">
            <a:avLst/>
          </a:prstGeom>
        </p:spPr>
      </p:pic>
      <p:pic>
        <p:nvPicPr>
          <p:cNvPr id="7" name="Picture 6">
            <a:extLst>
              <a:ext uri="{FF2B5EF4-FFF2-40B4-BE49-F238E27FC236}">
                <a16:creationId xmlns:a16="http://schemas.microsoft.com/office/drawing/2014/main" id="{92C2AD1D-9912-E103-BDAE-1ED91F1D6B14}"/>
              </a:ext>
            </a:extLst>
          </p:cNvPr>
          <p:cNvPicPr>
            <a:picLocks noChangeAspect="1"/>
          </p:cNvPicPr>
          <p:nvPr/>
        </p:nvPicPr>
        <p:blipFill>
          <a:blip r:embed="rId3"/>
          <a:stretch>
            <a:fillRect/>
          </a:stretch>
        </p:blipFill>
        <p:spPr>
          <a:xfrm>
            <a:off x="6262251" y="240571"/>
            <a:ext cx="5019675" cy="2152650"/>
          </a:xfrm>
          <a:prstGeom prst="rect">
            <a:avLst/>
          </a:prstGeom>
        </p:spPr>
      </p:pic>
      <p:pic>
        <p:nvPicPr>
          <p:cNvPr id="8" name="Content Placeholder 4" descr="Logo, icon&#10;&#10;Description automatically generated">
            <a:extLst>
              <a:ext uri="{FF2B5EF4-FFF2-40B4-BE49-F238E27FC236}">
                <a16:creationId xmlns:a16="http://schemas.microsoft.com/office/drawing/2014/main" id="{CE1DDE5D-325A-0B9B-3ABD-5006BA004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4377" y="3869466"/>
            <a:ext cx="2747963" cy="2747963"/>
          </a:xfrm>
          <a:prstGeom prst="rect">
            <a:avLst/>
          </a:prstGeom>
        </p:spPr>
      </p:pic>
    </p:spTree>
    <p:extLst>
      <p:ext uri="{BB962C8B-B14F-4D97-AF65-F5344CB8AC3E}">
        <p14:creationId xmlns:p14="http://schemas.microsoft.com/office/powerpoint/2010/main" val="16445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BEFF74-39F8-5692-ABBD-FC22838295F2}"/>
              </a:ext>
            </a:extLst>
          </p:cNvPr>
          <p:cNvPicPr>
            <a:picLocks noChangeAspect="1"/>
          </p:cNvPicPr>
          <p:nvPr/>
        </p:nvPicPr>
        <p:blipFill>
          <a:blip r:embed="rId2"/>
          <a:stretch>
            <a:fillRect/>
          </a:stretch>
        </p:blipFill>
        <p:spPr>
          <a:xfrm>
            <a:off x="3095625" y="509587"/>
            <a:ext cx="6000750" cy="5838825"/>
          </a:xfrm>
          <a:prstGeom prst="rect">
            <a:avLst/>
          </a:prstGeom>
        </p:spPr>
      </p:pic>
      <p:pic>
        <p:nvPicPr>
          <p:cNvPr id="6" name="Content Placeholder 4" descr="Logo, icon&#10;&#10;Description automatically generated">
            <a:extLst>
              <a:ext uri="{FF2B5EF4-FFF2-40B4-BE49-F238E27FC236}">
                <a16:creationId xmlns:a16="http://schemas.microsoft.com/office/drawing/2014/main" id="{A037FA4A-5C64-9774-2D9E-90C72885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15" y="57008"/>
            <a:ext cx="2548114" cy="2548114"/>
          </a:xfrm>
          <a:prstGeom prst="rect">
            <a:avLst/>
          </a:prstGeom>
        </p:spPr>
      </p:pic>
      <p:pic>
        <p:nvPicPr>
          <p:cNvPr id="7" name="Content Placeholder 4" descr="Logo, icon&#10;&#10;Description automatically generated">
            <a:extLst>
              <a:ext uri="{FF2B5EF4-FFF2-40B4-BE49-F238E27FC236}">
                <a16:creationId xmlns:a16="http://schemas.microsoft.com/office/drawing/2014/main" id="{EA57563D-7CDD-5708-9601-275581D80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375" y="-42917"/>
            <a:ext cx="2747963" cy="2747963"/>
          </a:xfrm>
          <a:prstGeom prst="rect">
            <a:avLst/>
          </a:prstGeom>
        </p:spPr>
      </p:pic>
    </p:spTree>
    <p:extLst>
      <p:ext uri="{BB962C8B-B14F-4D97-AF65-F5344CB8AC3E}">
        <p14:creationId xmlns:p14="http://schemas.microsoft.com/office/powerpoint/2010/main" val="324118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6203-6D3E-04A5-53F0-8F9C33A691A2}"/>
              </a:ext>
            </a:extLst>
          </p:cNvPr>
          <p:cNvSpPr>
            <a:spLocks noGrp="1"/>
          </p:cNvSpPr>
          <p:nvPr>
            <p:ph type="title"/>
          </p:nvPr>
        </p:nvSpPr>
        <p:spPr>
          <a:xfrm>
            <a:off x="2872409" y="365125"/>
            <a:ext cx="6569766" cy="1325563"/>
          </a:xfrm>
        </p:spPr>
        <p:txBody>
          <a:bodyPr/>
          <a:lstStyle/>
          <a:p>
            <a:r>
              <a:rPr lang="en-US" dirty="0"/>
              <a:t>Welcome to the Dues Portal</a:t>
            </a:r>
          </a:p>
        </p:txBody>
      </p:sp>
      <p:sp>
        <p:nvSpPr>
          <p:cNvPr id="3" name="Content Placeholder 2">
            <a:extLst>
              <a:ext uri="{FF2B5EF4-FFF2-40B4-BE49-F238E27FC236}">
                <a16:creationId xmlns:a16="http://schemas.microsoft.com/office/drawing/2014/main" id="{166243C5-2F13-5F51-F570-903F5AF9E6D3}"/>
              </a:ext>
            </a:extLst>
          </p:cNvPr>
          <p:cNvSpPr>
            <a:spLocks noGrp="1"/>
          </p:cNvSpPr>
          <p:nvPr>
            <p:ph idx="1"/>
          </p:nvPr>
        </p:nvSpPr>
        <p:spPr>
          <a:xfrm>
            <a:off x="838200" y="2494721"/>
            <a:ext cx="10515600" cy="3682241"/>
          </a:xfrm>
        </p:spPr>
        <p:txBody>
          <a:bodyPr/>
          <a:lstStyle/>
          <a:p>
            <a:pPr marL="0" indent="0">
              <a:buNone/>
            </a:pPr>
            <a:r>
              <a:rPr lang="en-US" dirty="0"/>
              <a:t>Now you are ready to click on the dues portal button.</a:t>
            </a:r>
          </a:p>
          <a:p>
            <a:r>
              <a:rPr lang="en-US" dirty="0"/>
              <a:t>To mark a member as paid use the Orders – Manage button</a:t>
            </a:r>
          </a:p>
          <a:p>
            <a:r>
              <a:rPr lang="en-US" dirty="0"/>
              <a:t>To add new members use the Add/Transfer button and the Members Manage button.</a:t>
            </a:r>
          </a:p>
          <a:p>
            <a:r>
              <a:rPr lang="en-US" dirty="0"/>
              <a:t>Remember before you add a new member you need to have their dues and membership form complete with birthday.</a:t>
            </a:r>
          </a:p>
          <a:p>
            <a:r>
              <a:rPr lang="en-US" dirty="0"/>
              <a:t>Once they are entered you can go to Order Manage and enter them as paid.</a:t>
            </a:r>
          </a:p>
        </p:txBody>
      </p:sp>
      <p:pic>
        <p:nvPicPr>
          <p:cNvPr id="6" name="Content Placeholder 4" descr="Logo, icon&#10;&#10;Description automatically generated">
            <a:extLst>
              <a:ext uri="{FF2B5EF4-FFF2-40B4-BE49-F238E27FC236}">
                <a16:creationId xmlns:a16="http://schemas.microsoft.com/office/drawing/2014/main" id="{C6713AB8-2CB9-F84E-AA89-9160FCCA9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6" y="-142841"/>
            <a:ext cx="2747963" cy="2747963"/>
          </a:xfrm>
          <a:prstGeom prst="rect">
            <a:avLst/>
          </a:prstGeom>
        </p:spPr>
      </p:pic>
      <p:pic>
        <p:nvPicPr>
          <p:cNvPr id="7" name="Content Placeholder 4" descr="Logo, icon&#10;&#10;Description automatically generated">
            <a:extLst>
              <a:ext uri="{FF2B5EF4-FFF2-40B4-BE49-F238E27FC236}">
                <a16:creationId xmlns:a16="http://schemas.microsoft.com/office/drawing/2014/main" id="{82BDB54E-EE65-1166-F785-C3BBA5D7B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444" y="-142842"/>
            <a:ext cx="2747963" cy="2747963"/>
          </a:xfrm>
          <a:prstGeom prst="rect">
            <a:avLst/>
          </a:prstGeom>
        </p:spPr>
      </p:pic>
    </p:spTree>
    <p:extLst>
      <p:ext uri="{BB962C8B-B14F-4D97-AF65-F5344CB8AC3E}">
        <p14:creationId xmlns:p14="http://schemas.microsoft.com/office/powerpoint/2010/main" val="166116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782</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Your Chapter’s Financial Journey: Dues, Paperwork &amp; Portal</vt:lpstr>
      <vt:lpstr> First stop on our Journey through                       the dues process.</vt:lpstr>
      <vt:lpstr>PowerPoint Presentation</vt:lpstr>
      <vt:lpstr>PowerPoint Presentation</vt:lpstr>
      <vt:lpstr>PowerPoint Presentation</vt:lpstr>
      <vt:lpstr>Second Stop on our journey through the dues process</vt:lpstr>
      <vt:lpstr>PowerPoint Presentation</vt:lpstr>
      <vt:lpstr>PowerPoint Presentation</vt:lpstr>
      <vt:lpstr>Welcome to the Dues Portal</vt:lpstr>
      <vt:lpstr>Ready to send in an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Chapter’s Financial Journey: Dues, Paperwork &amp; Portal</dc:title>
  <dc:creator>Deborah Thomas</dc:creator>
  <cp:lastModifiedBy>Deborah Thomas</cp:lastModifiedBy>
  <cp:revision>7</cp:revision>
  <dcterms:created xsi:type="dcterms:W3CDTF">2022-06-06T02:13:42Z</dcterms:created>
  <dcterms:modified xsi:type="dcterms:W3CDTF">2022-06-09T22:22:46Z</dcterms:modified>
</cp:coreProperties>
</file>